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56" r:id="rId3"/>
    <p:sldId id="266" r:id="rId4"/>
    <p:sldId id="267" r:id="rId5"/>
    <p:sldId id="296" r:id="rId6"/>
    <p:sldId id="297" r:id="rId7"/>
    <p:sldId id="298" r:id="rId8"/>
    <p:sldId id="299" r:id="rId9"/>
    <p:sldId id="268" r:id="rId10"/>
    <p:sldId id="258" r:id="rId11"/>
    <p:sldId id="269" r:id="rId12"/>
    <p:sldId id="270" r:id="rId13"/>
    <p:sldId id="257" r:id="rId14"/>
    <p:sldId id="271" r:id="rId15"/>
    <p:sldId id="279" r:id="rId16"/>
    <p:sldId id="265" r:id="rId17"/>
    <p:sldId id="294" r:id="rId18"/>
    <p:sldId id="295" r:id="rId19"/>
    <p:sldId id="292" r:id="rId20"/>
    <p:sldId id="293" r:id="rId21"/>
    <p:sldId id="259" r:id="rId22"/>
    <p:sldId id="280" r:id="rId23"/>
    <p:sldId id="264" r:id="rId24"/>
    <p:sldId id="289" r:id="rId25"/>
    <p:sldId id="290" r:id="rId26"/>
    <p:sldId id="291" r:id="rId27"/>
    <p:sldId id="300" r:id="rId28"/>
    <p:sldId id="301" r:id="rId29"/>
    <p:sldId id="283" r:id="rId30"/>
    <p:sldId id="284" r:id="rId31"/>
    <p:sldId id="285" r:id="rId32"/>
    <p:sldId id="288" r:id="rId33"/>
    <p:sldId id="282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79A4"/>
    <a:srgbClr val="0085B4"/>
    <a:srgbClr val="00FF00"/>
    <a:srgbClr val="353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88"/>
    </p:cViewPr>
  </p:sorterViewPr>
  <p:notesViewPr>
    <p:cSldViewPr>
      <p:cViewPr varScale="1">
        <p:scale>
          <a:sx n="66" d="100"/>
          <a:sy n="66" d="100"/>
        </p:scale>
        <p:origin x="-564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4F6DB5-76F9-432E-808F-C1CB8205F434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68560F-5D1B-4E1C-B1A2-1B0C2FB8E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98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996037-A4C2-4196-B61E-EB08B7EF3068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5F055F-84BD-4695-90BB-932D83C5A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1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F055F-84BD-4695-90BB-932D83C5A9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8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037-8E5D-44DA-8FE2-0F96BE8631E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DCA9-E3FC-4514-899C-62247E20D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5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037-8E5D-44DA-8FE2-0F96BE8631E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DCA9-E3FC-4514-899C-62247E20D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1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037-8E5D-44DA-8FE2-0F96BE8631E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DCA9-E3FC-4514-899C-62247E20D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87FAE-9C0D-4F96-ADCC-DECF4837B5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00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BEAF5-914A-4E0B-A40A-FCD72B0324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74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CBAEA-DED1-44F5-9491-B2482DD62D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26205-5864-492A-87BB-06AFD88636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99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D441F-72B6-4BDD-98F5-E0BFF7899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12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2980C-0C64-46C2-9C39-C4D0DB4D02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550D2-91BB-4AC7-8C0A-8E75B5E815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0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D2570-4653-433D-BB5D-A33FA3919B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2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037-8E5D-44DA-8FE2-0F96BE8631E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DCA9-E3FC-4514-899C-62247E20D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29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40013-47AD-4919-9811-8C06E7932B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25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275F8-5BD7-4CF9-9763-687831C758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96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D70A0-008D-49A8-B7A2-D840346EB5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4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037-8E5D-44DA-8FE2-0F96BE8631E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DCA9-E3FC-4514-899C-62247E20D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7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037-8E5D-44DA-8FE2-0F96BE8631E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DCA9-E3FC-4514-899C-62247E20D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037-8E5D-44DA-8FE2-0F96BE8631E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DCA9-E3FC-4514-899C-62247E20D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9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037-8E5D-44DA-8FE2-0F96BE8631E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DCA9-E3FC-4514-899C-62247E20D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5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037-8E5D-44DA-8FE2-0F96BE8631E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DCA9-E3FC-4514-899C-62247E20D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037-8E5D-44DA-8FE2-0F96BE8631E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DCA9-E3FC-4514-899C-62247E20D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1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037-8E5D-44DA-8FE2-0F96BE8631E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DCA9-E3FC-4514-899C-62247E20D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2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1000"/>
                <a:lumOff val="29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tx2">
                <a:lumMod val="79000"/>
                <a:lumOff val="2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56037-8E5D-44DA-8FE2-0F96BE8631E9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DCA9-E3FC-4514-899C-62247E20D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1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1000"/>
                <a:lumOff val="29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tx2">
                <a:lumMod val="79000"/>
                <a:lumOff val="2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6B1A27-EDF8-4D8C-B89C-947C1F6EECF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1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7" Type="http://schemas.openxmlformats.org/officeDocument/2006/relationships/image" Target="../media/image32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13.xml"/><Relationship Id="rId4" Type="http://schemas.openxmlformats.org/officeDocument/2006/relationships/video" Target="../media/media2.mo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4.mov"/><Relationship Id="rId7" Type="http://schemas.openxmlformats.org/officeDocument/2006/relationships/image" Target="../media/image34.png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13.xml"/><Relationship Id="rId4" Type="http://schemas.openxmlformats.org/officeDocument/2006/relationships/video" Target="../media/media4.mo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5B4"/>
                </a:solidFill>
                <a:latin typeface="Shadowed Serif" pitchFamily="2" charset="0"/>
              </a:rPr>
              <a:t>Types of Faults</a:t>
            </a:r>
            <a:endParaRPr lang="en-US" dirty="0">
              <a:solidFill>
                <a:srgbClr val="0085B4"/>
              </a:solidFill>
              <a:latin typeface="Shadowed Serif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dventure" pitchFamily="2" charset="0"/>
              </a:rPr>
              <a:t>Stress, Strain and Faulting</a:t>
            </a:r>
            <a:endParaRPr lang="en-US" sz="4000" b="1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400800" y="637259"/>
            <a:ext cx="2057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ooper Black" pitchFamily="18" charset="0"/>
              </a:rPr>
              <a:t>Normal </a:t>
            </a:r>
            <a:r>
              <a:rPr lang="en-US" sz="2800" dirty="0" smtClean="0">
                <a:latin typeface="Cooper Black" pitchFamily="18" charset="0"/>
              </a:rPr>
              <a:t>Fault – due to Tension and Gravity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752600" y="4191000"/>
            <a:ext cx="2971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ooper Black" pitchFamily="18" charset="0"/>
              </a:rPr>
              <a:t>Reverse </a:t>
            </a:r>
            <a:r>
              <a:rPr lang="en-US" sz="2800" dirty="0" smtClean="0">
                <a:latin typeface="Cooper Black" pitchFamily="18" charset="0"/>
              </a:rPr>
              <a:t>Fault –     due to Compression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43536"/>
            <a:ext cx="4400550" cy="283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546897"/>
            <a:ext cx="4171950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8266" y="3671649"/>
            <a:ext cx="533400" cy="51935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2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2844" y="728133"/>
            <a:ext cx="533400" cy="51935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1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 rot="5400000">
            <a:off x="-1690687" y="2967037"/>
            <a:ext cx="5524500" cy="9620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5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Elephant" pitchFamily="18" charset="0"/>
                <a:cs typeface="Arial" pitchFamily="34" charset="0"/>
              </a:rPr>
              <a:t>Vertical Faults</a:t>
            </a:r>
          </a:p>
        </p:txBody>
      </p:sp>
    </p:spTree>
    <p:extLst>
      <p:ext uri="{BB962C8B-B14F-4D97-AF65-F5344CB8AC3E}">
        <p14:creationId xmlns:p14="http://schemas.microsoft.com/office/powerpoint/2010/main" val="33960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1429893"/>
            <a:ext cx="5608320" cy="2532507"/>
          </a:xfrm>
          <a:prstGeom prst="rect">
            <a:avLst/>
          </a:prstGeom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2971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ooper Black" pitchFamily="18" charset="0"/>
              </a:rPr>
              <a:t>Right Lateral Transform </a:t>
            </a:r>
            <a:r>
              <a:rPr lang="en-US" sz="2800" dirty="0" smtClean="0">
                <a:latin typeface="Cooper Black" pitchFamily="18" charset="0"/>
              </a:rPr>
              <a:t>Fault  – due to Shear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6200" y="4464050"/>
            <a:ext cx="2819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ooper Black" pitchFamily="18" charset="0"/>
              </a:rPr>
              <a:t>Left Lateral Transform </a:t>
            </a:r>
            <a:r>
              <a:rPr lang="en-US" sz="2800" dirty="0" smtClean="0">
                <a:latin typeface="Cooper Black" pitchFamily="18" charset="0"/>
              </a:rPr>
              <a:t>Fault – </a:t>
            </a:r>
            <a:r>
              <a:rPr lang="en-US" sz="2800" u="sng" dirty="0" smtClean="0">
                <a:latin typeface="Cooper Black" pitchFamily="18" charset="0"/>
              </a:rPr>
              <a:t>also</a:t>
            </a:r>
            <a:r>
              <a:rPr lang="en-US" sz="2800" dirty="0" smtClean="0">
                <a:latin typeface="Cooper Black" pitchFamily="18" charset="0"/>
              </a:rPr>
              <a:t> due to Shear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4020693"/>
            <a:ext cx="5608320" cy="25325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00" y="4464050"/>
            <a:ext cx="533400" cy="51935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4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3300" y="1452487"/>
            <a:ext cx="533400" cy="51935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3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78898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85B4"/>
                </a:solidFill>
                <a:latin typeface="Shadowed Serif" pitchFamily="2" charset="0"/>
              </a:rPr>
              <a:t>Lateral Faults</a:t>
            </a:r>
            <a:endParaRPr lang="en-US" sz="4800" dirty="0">
              <a:solidFill>
                <a:srgbClr val="0085B4"/>
              </a:solidFill>
              <a:latin typeface="Shadowed Serif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1000" y="838200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ooper Black" pitchFamily="18" charset="0"/>
              </a:rPr>
              <a:t>Called Transform Faults or Strike-Slip Faults</a:t>
            </a:r>
          </a:p>
        </p:txBody>
      </p:sp>
    </p:spTree>
    <p:extLst>
      <p:ext uri="{BB962C8B-B14F-4D97-AF65-F5344CB8AC3E}">
        <p14:creationId xmlns:p14="http://schemas.microsoft.com/office/powerpoint/2010/main" val="42282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88988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85B4"/>
                </a:solidFill>
                <a:effectLst/>
                <a:latin typeface="Shadowed Serif" pitchFamily="2" charset="0"/>
              </a:rPr>
              <a:t>Lateral Faults</a:t>
            </a:r>
            <a:endParaRPr lang="en-US" sz="4800" dirty="0">
              <a:solidFill>
                <a:srgbClr val="0085B4"/>
              </a:solidFill>
              <a:effectLst/>
              <a:latin typeface="Shadowed Serif" pitchFamily="2" charset="0"/>
            </a:endParaRPr>
          </a:p>
        </p:txBody>
      </p:sp>
      <p:pic>
        <p:nvPicPr>
          <p:cNvPr id="49168" name="Picture 16" descr="left lateral slip animation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47849"/>
            <a:ext cx="4020911" cy="30175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5105400" y="1772557"/>
            <a:ext cx="312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/>
              <a:t>Right Lateral Transform Fault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81000" y="914400"/>
            <a:ext cx="320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/>
              <a:t>Left Lateral Transform Fault</a:t>
            </a:r>
          </a:p>
        </p:txBody>
      </p:sp>
      <p:pic>
        <p:nvPicPr>
          <p:cNvPr id="49169" name="Picture 17" descr="right lateral slip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4693717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971800"/>
            <a:ext cx="533400" cy="51935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4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1896487"/>
            <a:ext cx="533400" cy="51935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3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029200" y="4508718"/>
            <a:ext cx="2971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ooper Black" pitchFamily="18" charset="0"/>
              </a:rPr>
              <a:t>Right Lateral Transform </a:t>
            </a:r>
            <a:r>
              <a:rPr lang="en-US" sz="2800" dirty="0" smtClean="0">
                <a:latin typeface="Cooper Black" pitchFamily="18" charset="0"/>
              </a:rPr>
              <a:t>Fault  – </a:t>
            </a:r>
            <a:r>
              <a:rPr lang="en-US" sz="2800" u="sng" dirty="0">
                <a:latin typeface="Cooper Black" pitchFamily="18" charset="0"/>
              </a:rPr>
              <a:t>also</a:t>
            </a:r>
            <a:r>
              <a:rPr lang="en-US" sz="2800" dirty="0">
                <a:latin typeface="Cooper Black" pitchFamily="18" charset="0"/>
              </a:rPr>
              <a:t> due </a:t>
            </a:r>
            <a:r>
              <a:rPr lang="en-US" sz="2800" dirty="0" smtClean="0">
                <a:latin typeface="Cooper Black" pitchFamily="18" charset="0"/>
              </a:rPr>
              <a:t>to Shear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4800" y="4508718"/>
            <a:ext cx="2819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ooper Black" pitchFamily="18" charset="0"/>
              </a:rPr>
              <a:t>Left Lateral Transform </a:t>
            </a:r>
            <a:r>
              <a:rPr lang="en-US" sz="2800" dirty="0" smtClean="0">
                <a:latin typeface="Cooper Black" pitchFamily="18" charset="0"/>
              </a:rPr>
              <a:t>Fault –due to Shear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142999"/>
            <a:ext cx="3148896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143000"/>
            <a:ext cx="4260044" cy="338328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7037387" y="1752600"/>
            <a:ext cx="1039813" cy="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91105" y="2133600"/>
            <a:ext cx="909107" cy="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1233249"/>
            <a:ext cx="533400" cy="51935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4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1954" y="1385649"/>
            <a:ext cx="533400" cy="51935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3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78898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solidFill>
                  <a:srgbClr val="0085B4"/>
                </a:solidFill>
                <a:latin typeface="Shadowed Serif" pitchFamily="2" charset="0"/>
              </a:rPr>
              <a:t>Lateral Faults</a:t>
            </a:r>
            <a:endParaRPr lang="en-US" sz="4800" dirty="0">
              <a:solidFill>
                <a:srgbClr val="0085B4"/>
              </a:solidFill>
              <a:latin typeface="Shadowed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477000" y="2286000"/>
            <a:ext cx="20574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ooper Black" pitchFamily="18" charset="0"/>
              </a:rPr>
              <a:t>Normal </a:t>
            </a:r>
            <a:r>
              <a:rPr lang="en-US" sz="2800" dirty="0" smtClean="0">
                <a:latin typeface="Cooper Black" pitchFamily="18" charset="0"/>
              </a:rPr>
              <a:t>Faults – due to Tension and Gravity</a:t>
            </a:r>
          </a:p>
          <a:p>
            <a:pPr algn="ctr">
              <a:spcBef>
                <a:spcPct val="50000"/>
              </a:spcBef>
            </a:pPr>
            <a:endParaRPr lang="en-US" sz="2800" dirty="0">
              <a:latin typeface="Cooper Blac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81000"/>
            <a:ext cx="680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Horsts and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Grabens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19275"/>
            <a:ext cx="6096000" cy="3219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06711" y="1219200"/>
            <a:ext cx="533400" cy="51935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6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2057400"/>
            <a:ext cx="533400" cy="51935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5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2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788988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85B4"/>
                </a:solidFill>
                <a:effectLst/>
                <a:latin typeface="Shadowed Serif" pitchFamily="2" charset="0"/>
              </a:rPr>
              <a:t>Horst and </a:t>
            </a:r>
            <a:r>
              <a:rPr lang="en-US" sz="4800" dirty="0" err="1" smtClean="0">
                <a:solidFill>
                  <a:srgbClr val="0085B4"/>
                </a:solidFill>
                <a:effectLst/>
                <a:latin typeface="Shadowed Serif" pitchFamily="2" charset="0"/>
              </a:rPr>
              <a:t>graben</a:t>
            </a:r>
            <a:endParaRPr lang="en-US" sz="4800" dirty="0">
              <a:solidFill>
                <a:srgbClr val="0085B4"/>
              </a:solidFill>
              <a:effectLst/>
              <a:latin typeface="Shadowed Serif" pitchFamily="2" charset="0"/>
            </a:endParaRP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3276600" y="1143000"/>
            <a:ext cx="2895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/>
              <a:t>Owens Valley, Eastern California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2959"/>
            <a:ext cx="6400800" cy="35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1594336"/>
            <a:ext cx="4572000" cy="206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273040" y="1371600"/>
            <a:ext cx="318516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ooper Black" pitchFamily="18" charset="0"/>
              </a:rPr>
              <a:t>Block Faults – due to Tension and Gravity</a:t>
            </a:r>
            <a:endParaRPr lang="en-US" sz="2800" dirty="0">
              <a:latin typeface="Cooper Blac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28600"/>
            <a:ext cx="7571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Block Fault Mountains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0120" y="4878999"/>
            <a:ext cx="3840480" cy="108314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741930" y="2889250"/>
            <a:ext cx="228600" cy="6921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979930" y="2597150"/>
            <a:ext cx="228600" cy="6794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46420" y="5562600"/>
            <a:ext cx="601980" cy="533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2400"/>
            <a:ext cx="3657600" cy="2436876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6637020" y="5562600"/>
            <a:ext cx="601980" cy="533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399020" y="5562600"/>
            <a:ext cx="601980" cy="533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389620" y="5562600"/>
            <a:ext cx="601980" cy="533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60" y="2785364"/>
            <a:ext cx="3657600" cy="202387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953000" y="1524000"/>
            <a:ext cx="533400" cy="51935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7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730240" y="246586"/>
            <a:ext cx="318516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oper Black" pitchFamily="18" charset="0"/>
              </a:rPr>
              <a:t>A Classic </a:t>
            </a:r>
          </a:p>
          <a:p>
            <a:r>
              <a:rPr lang="en-US" sz="2800" dirty="0" smtClean="0">
                <a:latin typeface="Cooper Black" pitchFamily="18" charset="0"/>
              </a:rPr>
              <a:t>Block Fault Mountain Range </a:t>
            </a:r>
            <a:endParaRPr lang="en-US" sz="2800" dirty="0">
              <a:latin typeface="Cooper Blac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464" y="228600"/>
            <a:ext cx="5198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Grand Tetons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41930" y="2889250"/>
            <a:ext cx="228600" cy="6921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979930" y="2597150"/>
            <a:ext cx="228600" cy="6794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26407"/>
            <a:ext cx="4114800" cy="27414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-30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" t="3061" r="3316" b="2576"/>
          <a:stretch/>
        </p:blipFill>
        <p:spPr bwMode="auto">
          <a:xfrm>
            <a:off x="762000" y="3962400"/>
            <a:ext cx="4114800" cy="230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334000" y="4724400"/>
            <a:ext cx="31851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Side View</a:t>
            </a:r>
            <a:endParaRPr lang="en-US" sz="2800" dirty="0">
              <a:latin typeface="Cooper Black" pitchFamily="18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486400" y="2395008"/>
            <a:ext cx="31851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Front View</a:t>
            </a:r>
            <a:endParaRPr lang="en-US" sz="28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791199" y="1828800"/>
            <a:ext cx="310401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ooper Black" pitchFamily="18" charset="0"/>
              </a:rPr>
              <a:t>Thrust Faults Low Angle Reverse faults - occur due to Compression</a:t>
            </a:r>
            <a:endParaRPr lang="en-US" sz="2800" dirty="0">
              <a:latin typeface="Cooper Blac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8944" y="228600"/>
            <a:ext cx="61863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Thrus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Faults and </a:t>
            </a:r>
          </a:p>
          <a:p>
            <a:pPr algn="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Overthrust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Faults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3962400"/>
            <a:ext cx="4201297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5088836" cy="1828800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93920" y="6015324"/>
            <a:ext cx="420129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Cooper Black" pitchFamily="18" charset="0"/>
              </a:rPr>
              <a:t>Blind Thrust – buried under new rock layers</a:t>
            </a:r>
            <a:endParaRPr lang="en-US" sz="2000" dirty="0">
              <a:latin typeface="Cooper Black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9700" y="1329243"/>
            <a:ext cx="533400" cy="51935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8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6" y="3962400"/>
            <a:ext cx="3600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9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65120"/>
            <a:ext cx="4135034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114800" cy="1992249"/>
          </a:xfrm>
          <a:prstGeom prst="rect">
            <a:avLst/>
          </a:prstGeom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800600" y="1695271"/>
            <a:ext cx="411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ooper Black" pitchFamily="18" charset="0"/>
              </a:rPr>
              <a:t>Strike-Slip </a:t>
            </a:r>
            <a:r>
              <a:rPr lang="en-US" sz="2400" dirty="0">
                <a:latin typeface="Cooper Black" pitchFamily="18" charset="0"/>
              </a:rPr>
              <a:t>San Andreas Fault </a:t>
            </a:r>
            <a:r>
              <a:rPr lang="en-US" sz="2400" dirty="0" smtClean="0">
                <a:latin typeface="Cooper Black" pitchFamily="18" charset="0"/>
              </a:rPr>
              <a:t>(caused by shear) is 90 miles east.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76200"/>
            <a:ext cx="35451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 Angeles</a:t>
            </a:r>
          </a:p>
          <a:p>
            <a:pPr algn="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Area Faults</a:t>
            </a:r>
          </a:p>
        </p:txBody>
      </p:sp>
      <p:sp>
        <p:nvSpPr>
          <p:cNvPr id="7" name="Right Arrow 6"/>
          <p:cNvSpPr/>
          <p:nvPr/>
        </p:nvSpPr>
        <p:spPr>
          <a:xfrm rot="11380210">
            <a:off x="2212472" y="5139276"/>
            <a:ext cx="408955" cy="66405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3101911">
            <a:off x="2760030" y="5169736"/>
            <a:ext cx="718836" cy="58771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2476460">
            <a:off x="1444980" y="5022851"/>
            <a:ext cx="314627" cy="66235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04800" y="5715000"/>
            <a:ext cx="3637417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Cooper Black" pitchFamily="18" charset="0"/>
              </a:rPr>
              <a:t>Blind Thrust Faults (caused by compression) are </a:t>
            </a:r>
            <a:r>
              <a:rPr lang="en-US" sz="2000" u="sng" dirty="0" smtClean="0">
                <a:latin typeface="Cooper Black" pitchFamily="18" charset="0"/>
              </a:rPr>
              <a:t>under</a:t>
            </a:r>
            <a:r>
              <a:rPr lang="en-US" sz="2000" dirty="0" smtClean="0">
                <a:latin typeface="Cooper Black" pitchFamily="18" charset="0"/>
              </a:rPr>
              <a:t> Los Angeles</a:t>
            </a:r>
            <a:endParaRPr lang="en-US" sz="2000" dirty="0">
              <a:latin typeface="Cooper Black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57200" y="3962400"/>
            <a:ext cx="1066800" cy="295300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85023" y="228600"/>
            <a:ext cx="533400" cy="51935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8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114800" cy="343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7223760" y="2926080"/>
            <a:ext cx="1005840" cy="1645920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 rot="18174158" flipV="1">
            <a:off x="6713707" y="3725781"/>
            <a:ext cx="1142261" cy="277733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7316969" flipV="1">
            <a:off x="7392726" y="3875037"/>
            <a:ext cx="1142261" cy="277733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0800000">
            <a:off x="3200400" y="3971899"/>
            <a:ext cx="1066800" cy="295300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2000646" flipV="1">
            <a:off x="5945506" y="4729531"/>
            <a:ext cx="399867" cy="63245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92857" flipV="1">
            <a:off x="5867267" y="4996494"/>
            <a:ext cx="399867" cy="63245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286000" y="2295435"/>
            <a:ext cx="457200" cy="37156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73 -4.71785E-6 L 0.06997 -0.141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" y="-70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3.84829E-6 L -0.09583 0.203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0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5837E-6 L 0.09167 -4.9583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1.23959E-6 L -0.1 -0.00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4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Faults </a:t>
            </a:r>
            <a:r>
              <a:rPr lang="en-US" b="1" dirty="0" smtClean="0">
                <a:latin typeface="Comic Sans MS" pitchFamily="66" charset="0"/>
              </a:rPr>
              <a:t>form when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stress </a:t>
            </a:r>
            <a:r>
              <a:rPr lang="en-US" b="1" dirty="0" smtClean="0">
                <a:latin typeface="Comic Sans MS" pitchFamily="66" charset="0"/>
              </a:rPr>
              <a:t>causes the two opposing sides of a rock formation (called fault blocks) to break apart and move in different directions.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Stress </a:t>
            </a:r>
            <a:r>
              <a:rPr lang="en-US" b="1" dirty="0" smtClean="0">
                <a:latin typeface="Comic Sans MS" pitchFamily="66" charset="0"/>
              </a:rPr>
              <a:t>falls into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3 </a:t>
            </a:r>
            <a:r>
              <a:rPr lang="en-US" b="1" dirty="0" smtClean="0">
                <a:latin typeface="Comic Sans MS" pitchFamily="66" charset="0"/>
              </a:rPr>
              <a:t>categories:</a:t>
            </a:r>
          </a:p>
          <a:p>
            <a:pPr marL="801688" indent="-4635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Tension</a:t>
            </a:r>
          </a:p>
          <a:p>
            <a:pPr marL="801688" indent="-4635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Compression</a:t>
            </a:r>
            <a:endParaRPr lang="en-US" b="1" dirty="0">
              <a:latin typeface="Comic Sans MS" pitchFamily="66" charset="0"/>
            </a:endParaRPr>
          </a:p>
          <a:p>
            <a:pPr marL="801688" indent="-463550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Shear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506413"/>
            <a:ext cx="8229600" cy="7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85B4"/>
                </a:solidFill>
                <a:latin typeface="Shadowed Serif" pitchFamily="2" charset="0"/>
              </a:rPr>
              <a:t>Faults and strain</a:t>
            </a:r>
            <a:endParaRPr lang="en-US" dirty="0">
              <a:solidFill>
                <a:srgbClr val="0085B4"/>
              </a:solidFill>
              <a:latin typeface="Shadowed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85B4"/>
                </a:solidFill>
                <a:effectLst/>
                <a:latin typeface="Shadowed Serif" pitchFamily="2" charset="0"/>
              </a:rPr>
              <a:t>Faulting</a:t>
            </a:r>
            <a:endParaRPr lang="en-US" sz="4800" dirty="0">
              <a:solidFill>
                <a:schemeClr val="tx1"/>
              </a:solidFill>
              <a:effectLst/>
              <a:latin typeface="TremorITC TT" pitchFamily="2" charset="0"/>
            </a:endParaRPr>
          </a:p>
        </p:txBody>
      </p:sp>
      <p:pic>
        <p:nvPicPr>
          <p:cNvPr id="147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143000"/>
            <a:ext cx="4038600" cy="269398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4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935413"/>
            <a:ext cx="4038600" cy="2693987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461" name="Picture 5" descr="alaskastreets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8750"/>
            <a:ext cx="40386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419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Ground offset by faulting can be minor…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304800" y="2254250"/>
            <a:ext cx="4191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…or it can cause major disruptions of the ground surface</a:t>
            </a:r>
          </a:p>
        </p:txBody>
      </p:sp>
    </p:spTree>
    <p:extLst>
      <p:ext uri="{BB962C8B-B14F-4D97-AF65-F5344CB8AC3E}">
        <p14:creationId xmlns:p14="http://schemas.microsoft.com/office/powerpoint/2010/main" val="31834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sz="4000" dirty="0" smtClean="0">
                <a:solidFill>
                  <a:srgbClr val="0085B4"/>
                </a:solidFill>
                <a:latin typeface="Shadowed Serif" pitchFamily="2" charset="0"/>
              </a:rPr>
              <a:t>vertical fault damage</a:t>
            </a:r>
            <a:endParaRPr lang="en-US" sz="4000" dirty="0">
              <a:latin typeface="TremorITC TT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>
                <a:latin typeface="Comic Sans MS" pitchFamily="66" charset="0"/>
              </a:rPr>
              <a:t>Alaskan Earthquake, 1964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>
                <a:latin typeface="Comic Sans MS" pitchFamily="66" charset="0"/>
              </a:rPr>
              <a:t>Buildings and streets heavily damaged by </a:t>
            </a:r>
            <a:r>
              <a:rPr lang="en-US" b="1" dirty="0" smtClean="0">
                <a:latin typeface="Britannic Bold" pitchFamily="34" charset="0"/>
              </a:rPr>
              <a:t>vertical</a:t>
            </a:r>
            <a:r>
              <a:rPr lang="en-US" b="1" dirty="0" smtClean="0">
                <a:latin typeface="Comic Sans MS" pitchFamily="66" charset="0"/>
              </a:rPr>
              <a:t> surface waves (Rayleigh Waves) and </a:t>
            </a:r>
            <a:r>
              <a:rPr lang="en-US" b="1" dirty="0" smtClean="0">
                <a:latin typeface="Britannic Bold" pitchFamily="34" charset="0"/>
              </a:rPr>
              <a:t>vertical</a:t>
            </a:r>
            <a:r>
              <a:rPr lang="en-US" b="1" dirty="0" smtClean="0">
                <a:latin typeface="Comic Sans MS" pitchFamily="66" charset="0"/>
              </a:rPr>
              <a:t> faulting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143000"/>
            <a:ext cx="4038600" cy="269398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 descr="alaskastreets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8750"/>
            <a:ext cx="40386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2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r="3705"/>
          <a:stretch/>
        </p:blipFill>
        <p:spPr>
          <a:xfrm>
            <a:off x="903514" y="228600"/>
            <a:ext cx="4234544" cy="64008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86400" y="1934773"/>
            <a:ext cx="3429000" cy="370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200" b="1" dirty="0">
                <a:latin typeface="Comic Sans MS" pitchFamily="66" charset="0"/>
              </a:rPr>
              <a:t>Railroad Tracks distorted by </a:t>
            </a:r>
            <a:r>
              <a:rPr lang="en-US" sz="3200" b="1" dirty="0">
                <a:latin typeface="Britannic Bold" pitchFamily="34" charset="0"/>
              </a:rPr>
              <a:t>horizontal</a:t>
            </a:r>
            <a:r>
              <a:rPr lang="en-US" sz="3200" b="1" dirty="0">
                <a:latin typeface="Comic Sans MS" pitchFamily="66" charset="0"/>
              </a:rPr>
              <a:t> surface waves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b="1" dirty="0">
                <a:latin typeface="Comic Sans MS" pitchFamily="66" charset="0"/>
              </a:rPr>
              <a:t>(Love Waves)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76200"/>
            <a:ext cx="5029200" cy="2087562"/>
          </a:xfrm>
        </p:spPr>
        <p:txBody>
          <a:bodyPr>
            <a:noAutofit/>
          </a:bodyPr>
          <a:lstStyle/>
          <a:p>
            <a:pPr algn="r">
              <a:lnSpc>
                <a:spcPts val="6000"/>
              </a:lnSpc>
            </a:pPr>
            <a:r>
              <a:rPr lang="en-US" sz="4000" dirty="0" smtClean="0">
                <a:solidFill>
                  <a:srgbClr val="0085B4"/>
                </a:solidFill>
                <a:latin typeface="Shadowed Serif" pitchFamily="2" charset="0"/>
              </a:rPr>
              <a:t>Lateral fault damage</a:t>
            </a:r>
            <a:endParaRPr lang="en-US" sz="4000" dirty="0">
              <a:latin typeface="TremorITC 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9"/>
          <a:stretch>
            <a:fillRect/>
          </a:stretch>
        </p:blipFill>
        <p:spPr bwMode="auto">
          <a:xfrm>
            <a:off x="2714625" y="1752600"/>
            <a:ext cx="6429375" cy="38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8"/>
          <p:cNvSpPr txBox="1">
            <a:spLocks noChangeAspect="1"/>
          </p:cNvSpPr>
          <p:nvPr/>
        </p:nvSpPr>
        <p:spPr>
          <a:xfrm>
            <a:off x="5638800" y="2204110"/>
            <a:ext cx="2713050" cy="843890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base"/>
            <a:r>
              <a:rPr lang="en-US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</a:rPr>
              <a:t>Surface Waves:</a:t>
            </a:r>
          </a:p>
          <a:p>
            <a:pPr algn="r" fontAlgn="base"/>
            <a:r>
              <a:rPr lang="en-US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</a:rPr>
              <a:t>( L)</a:t>
            </a:r>
            <a:endParaRPr lang="en-US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789" y="3048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Body Seismic Waves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Text Box 8"/>
          <p:cNvSpPr txBox="1">
            <a:spLocks noChangeAspect="1"/>
          </p:cNvSpPr>
          <p:nvPr/>
        </p:nvSpPr>
        <p:spPr>
          <a:xfrm>
            <a:off x="4037965" y="2971800"/>
            <a:ext cx="1191260" cy="77337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b="1" dirty="0">
                <a:solidFill>
                  <a:srgbClr val="002060"/>
                </a:solidFill>
                <a:ea typeface="Times New Roman"/>
              </a:rPr>
              <a:t>Surface Waves</a:t>
            </a:r>
            <a:endParaRPr lang="en-US" dirty="0">
              <a:solidFill>
                <a:srgbClr val="002060"/>
              </a:solidFill>
              <a:ea typeface="Times New Roman"/>
            </a:endParaRPr>
          </a:p>
        </p:txBody>
      </p:sp>
      <p:sp>
        <p:nvSpPr>
          <p:cNvPr id="8" name="Arc 7"/>
          <p:cNvSpPr>
            <a:spLocks noChangeAspect="1"/>
          </p:cNvSpPr>
          <p:nvPr/>
        </p:nvSpPr>
        <p:spPr>
          <a:xfrm rot="16200000" flipV="1">
            <a:off x="5411063" y="2167687"/>
            <a:ext cx="1100023" cy="2708250"/>
          </a:xfrm>
          <a:prstGeom prst="arc">
            <a:avLst>
              <a:gd name="adj1" fmla="val 16158031"/>
              <a:gd name="adj2" fmla="val 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9" name="Arc 8"/>
          <p:cNvSpPr>
            <a:spLocks noChangeAspect="1"/>
          </p:cNvSpPr>
          <p:nvPr/>
        </p:nvSpPr>
        <p:spPr>
          <a:xfrm rot="16200000">
            <a:off x="4754078" y="1799123"/>
            <a:ext cx="2156358" cy="3892113"/>
          </a:xfrm>
          <a:prstGeom prst="arc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6200" y="1290379"/>
            <a:ext cx="2725271" cy="460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</a:tabLst>
            </a:pPr>
            <a:r>
              <a:rPr lang="en-US" sz="2000" b="1" dirty="0">
                <a:solidFill>
                  <a:srgbClr val="66FF33"/>
                </a:solidFill>
                <a:latin typeface="Comic Sans MS" pitchFamily="66" charset="0"/>
                <a:cs typeface="Times New Roman" pitchFamily="18" charset="0"/>
              </a:rPr>
              <a:t>Seismic 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  <a:cs typeface="Times New Roman" pitchFamily="18" charset="0"/>
              </a:rPr>
              <a:t>Waves</a:t>
            </a:r>
            <a:r>
              <a:rPr lang="en-US" sz="2000" dirty="0">
                <a:solidFill>
                  <a:srgbClr val="66FF33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  <a:cs typeface="Times New Roman" pitchFamily="18" charset="0"/>
              </a:rPr>
              <a:t>are shock </a:t>
            </a:r>
            <a:r>
              <a:rPr lang="en-US" sz="2000" dirty="0">
                <a:solidFill>
                  <a:srgbClr val="99CCFF"/>
                </a:solidFill>
                <a:latin typeface="Comic Sans MS" pitchFamily="66" charset="0"/>
                <a:cs typeface="Times New Roman" pitchFamily="18" charset="0"/>
              </a:rPr>
              <a:t>waves </a:t>
            </a: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given off by earthquakes. </a:t>
            </a: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</a:tabLst>
            </a:pPr>
            <a:r>
              <a:rPr lang="en-US" sz="2000" b="1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There are 2 types:</a:t>
            </a:r>
            <a:endParaRPr lang="en-US" sz="2000" b="1" dirty="0">
              <a:solidFill>
                <a:srgbClr val="FFC000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</a:tabLst>
            </a:pPr>
            <a:r>
              <a:rPr lang="en-US" sz="2000" dirty="0" smtClean="0">
                <a:solidFill>
                  <a:srgbClr val="66FF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Body Waves:</a:t>
            </a:r>
            <a:r>
              <a:rPr lang="en-US" sz="2000" dirty="0" smtClean="0">
                <a:solidFill>
                  <a:srgbClr val="66FF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  <a:tab pos="342900" algn="l"/>
              </a:tabLst>
            </a:pPr>
            <a:r>
              <a:rPr lang="en-US" sz="2000" dirty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riginate from the 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focus</a:t>
            </a:r>
            <a:r>
              <a:rPr lang="en-US" sz="2000" b="1" dirty="0" smtClean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rgbClr val="99CCFF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  <a:tab pos="342900" algn="l"/>
              </a:tabLst>
            </a:pPr>
            <a:r>
              <a:rPr lang="en-US" sz="2000" dirty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ravel 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through</a:t>
            </a:r>
            <a:r>
              <a:rPr lang="en-US" sz="2000" dirty="0" smtClean="0">
                <a:solidFill>
                  <a:srgbClr val="66FF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solidFill>
                  <a:srgbClr val="00FF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body</a:t>
            </a:r>
            <a:r>
              <a:rPr lang="en-US" sz="2000" dirty="0" smtClean="0">
                <a:solidFill>
                  <a:srgbClr val="00FF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of the earth. </a:t>
            </a:r>
          </a:p>
          <a:p>
            <a:pPr marL="285750" indent="-28575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  <a:tab pos="342900" algn="l"/>
              </a:tabLst>
            </a:pP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Used to locate 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epicenters</a:t>
            </a:r>
            <a:r>
              <a:rPr lang="en-US" sz="2000" dirty="0" smtClean="0">
                <a:solidFill>
                  <a:srgbClr val="66FF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400425" y="16689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14" name="Text Box 8"/>
          <p:cNvSpPr txBox="1">
            <a:spLocks noChangeAspect="1"/>
          </p:cNvSpPr>
          <p:nvPr/>
        </p:nvSpPr>
        <p:spPr>
          <a:xfrm>
            <a:off x="6732246" y="3581400"/>
            <a:ext cx="595631" cy="3866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en-US" sz="2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</a:rPr>
              <a:t>E</a:t>
            </a:r>
            <a:endParaRPr lang="en-US" sz="2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/>
            </a:endParaRPr>
          </a:p>
        </p:txBody>
      </p:sp>
      <p:sp>
        <p:nvSpPr>
          <p:cNvPr id="15" name="Text Box 8"/>
          <p:cNvSpPr txBox="1">
            <a:spLocks noChangeAspect="1"/>
          </p:cNvSpPr>
          <p:nvPr/>
        </p:nvSpPr>
        <p:spPr>
          <a:xfrm>
            <a:off x="6248400" y="4566310"/>
            <a:ext cx="595631" cy="3866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en-US" sz="2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</a:rPr>
              <a:t>F</a:t>
            </a:r>
            <a:endParaRPr lang="en-US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/>
            </a:endParaRPr>
          </a:p>
        </p:txBody>
      </p:sp>
      <p:sp>
        <p:nvSpPr>
          <p:cNvPr id="10" name="Arc 9"/>
          <p:cNvSpPr>
            <a:spLocks noChangeAspect="1"/>
          </p:cNvSpPr>
          <p:nvPr/>
        </p:nvSpPr>
        <p:spPr>
          <a:xfrm rot="16200000" flipV="1">
            <a:off x="4627483" y="1253348"/>
            <a:ext cx="2112264" cy="4939569"/>
          </a:xfrm>
          <a:prstGeom prst="arc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7" name="Arc 6"/>
          <p:cNvSpPr>
            <a:spLocks noChangeAspect="1"/>
          </p:cNvSpPr>
          <p:nvPr/>
        </p:nvSpPr>
        <p:spPr>
          <a:xfrm rot="16200000">
            <a:off x="5223233" y="2444395"/>
            <a:ext cx="1523999" cy="2578811"/>
          </a:xfrm>
          <a:prstGeom prst="arc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18" name="Text Box 8"/>
          <p:cNvSpPr txBox="1">
            <a:spLocks noChangeAspect="1"/>
          </p:cNvSpPr>
          <p:nvPr/>
        </p:nvSpPr>
        <p:spPr>
          <a:xfrm>
            <a:off x="6844031" y="4032910"/>
            <a:ext cx="2133600" cy="8438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en-US" sz="2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</a:rPr>
              <a:t>Body Waves:</a:t>
            </a:r>
          </a:p>
          <a:p>
            <a:pPr algn="ctr" fontAlgn="base"/>
            <a:r>
              <a:rPr lang="en-US" sz="2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</a:rPr>
              <a:t>( P &amp; S )</a:t>
            </a:r>
            <a:endParaRPr lang="en-US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08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789" y="3048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2 Types of Body Waves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9"/>
          <a:stretch>
            <a:fillRect/>
          </a:stretch>
        </p:blipFill>
        <p:spPr bwMode="auto">
          <a:xfrm>
            <a:off x="2638425" y="1752600"/>
            <a:ext cx="6429375" cy="38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spect="1"/>
          </p:cNvSpPr>
          <p:nvPr/>
        </p:nvSpPr>
        <p:spPr>
          <a:xfrm>
            <a:off x="4114165" y="2971800"/>
            <a:ext cx="1191260" cy="77337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b="1" dirty="0">
                <a:solidFill>
                  <a:srgbClr val="002060"/>
                </a:solidFill>
                <a:ea typeface="Times New Roman"/>
              </a:rPr>
              <a:t>Surface Waves</a:t>
            </a:r>
            <a:endParaRPr lang="en-US" dirty="0">
              <a:solidFill>
                <a:srgbClr val="002060"/>
              </a:solidFill>
              <a:ea typeface="Times New Roman"/>
            </a:endParaRPr>
          </a:p>
        </p:txBody>
      </p:sp>
      <p:sp>
        <p:nvSpPr>
          <p:cNvPr id="7" name="Arc 6"/>
          <p:cNvSpPr>
            <a:spLocks noChangeAspect="1"/>
          </p:cNvSpPr>
          <p:nvPr/>
        </p:nvSpPr>
        <p:spPr>
          <a:xfrm rot="16200000">
            <a:off x="5147033" y="2444395"/>
            <a:ext cx="1523999" cy="2578811"/>
          </a:xfrm>
          <a:prstGeom prst="arc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8" name="Arc 7"/>
          <p:cNvSpPr>
            <a:spLocks noChangeAspect="1"/>
          </p:cNvSpPr>
          <p:nvPr/>
        </p:nvSpPr>
        <p:spPr>
          <a:xfrm rot="16200000" flipV="1">
            <a:off x="5071314" y="2167687"/>
            <a:ext cx="1100023" cy="2708250"/>
          </a:xfrm>
          <a:prstGeom prst="arc">
            <a:avLst>
              <a:gd name="adj1" fmla="val 16158031"/>
              <a:gd name="adj2" fmla="val 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9" name="Arc 8"/>
          <p:cNvSpPr>
            <a:spLocks noChangeAspect="1"/>
          </p:cNvSpPr>
          <p:nvPr/>
        </p:nvSpPr>
        <p:spPr>
          <a:xfrm rot="16200000">
            <a:off x="4525479" y="1799123"/>
            <a:ext cx="2156358" cy="3892113"/>
          </a:xfrm>
          <a:prstGeom prst="arc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10" name="Arc 9"/>
          <p:cNvSpPr>
            <a:spLocks noChangeAspect="1"/>
          </p:cNvSpPr>
          <p:nvPr/>
        </p:nvSpPr>
        <p:spPr>
          <a:xfrm rot="16200000" flipV="1">
            <a:off x="4585478" y="1253348"/>
            <a:ext cx="2112264" cy="4939569"/>
          </a:xfrm>
          <a:prstGeom prst="arc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70328" y="1008995"/>
            <a:ext cx="312243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Comic Sans MS" pitchFamily="66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Primary </a:t>
            </a:r>
            <a:r>
              <a:rPr lang="en-US" sz="2000" b="1" dirty="0">
                <a:solidFill>
                  <a:srgbClr val="66FF33"/>
                </a:solidFill>
                <a:latin typeface="Comic Sans MS" pitchFamily="66" charset="0"/>
              </a:rPr>
              <a:t>(P) 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Waves:</a:t>
            </a:r>
            <a:r>
              <a:rPr lang="en-US" sz="2000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compression</a:t>
            </a: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</a:rPr>
              <a:t> waves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</a:rPr>
              <a:t>travel 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fastest</a:t>
            </a:r>
            <a:r>
              <a:rPr lang="en-US" sz="2000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99CCFF"/>
                </a:solidFill>
                <a:latin typeface="Comic Sans MS" pitchFamily="66" charset="0"/>
              </a:rPr>
              <a:t>through 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solids</a:t>
            </a:r>
            <a:r>
              <a:rPr lang="en-US" sz="2000" dirty="0" smtClean="0">
                <a:solidFill>
                  <a:srgbClr val="66FF33"/>
                </a:solidFill>
                <a:latin typeface="Comic Sans MS" pitchFamily="66" charset="0"/>
              </a:rPr>
              <a:t>  </a:t>
            </a:r>
            <a:endParaRPr lang="en-US" sz="2000" dirty="0">
              <a:solidFill>
                <a:srgbClr val="66FF33"/>
              </a:solidFill>
              <a:latin typeface="Comic Sans MS" pitchFamily="66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first</a:t>
            </a:r>
            <a:r>
              <a:rPr lang="en-US" sz="2000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99CCFF"/>
                </a:solidFill>
                <a:latin typeface="Comic Sans MS" pitchFamily="66" charset="0"/>
              </a:rPr>
              <a:t>waves to arrive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lain" startAt="2"/>
            </a:pP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Secondary </a:t>
            </a:r>
            <a:r>
              <a:rPr lang="en-US" sz="2000" b="1" dirty="0">
                <a:solidFill>
                  <a:srgbClr val="66FF33"/>
                </a:solidFill>
                <a:latin typeface="Comic Sans MS" pitchFamily="66" charset="0"/>
              </a:rPr>
              <a:t>(S) </a:t>
            </a:r>
            <a:endParaRPr lang="en-US" sz="2000" b="1" dirty="0" smtClean="0">
              <a:solidFill>
                <a:srgbClr val="66FF33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  Waves</a:t>
            </a:r>
            <a:r>
              <a:rPr lang="en-US" sz="2000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endParaRPr lang="en-US" sz="2000" dirty="0">
              <a:solidFill>
                <a:srgbClr val="66FF33"/>
              </a:solidFill>
              <a:latin typeface="Comic Sans MS" pitchFamily="66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shear</a:t>
            </a:r>
            <a:r>
              <a:rPr lang="en-US" sz="2000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</a:rPr>
              <a:t>waves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cannot</a:t>
            </a:r>
            <a:r>
              <a:rPr lang="en-US" sz="2000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99CCFF"/>
                </a:solidFill>
                <a:latin typeface="Comic Sans MS" pitchFamily="66" charset="0"/>
              </a:rPr>
              <a:t>travel through 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liquids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</a:rPr>
              <a:t>second</a:t>
            </a:r>
            <a:r>
              <a:rPr lang="en-US" sz="2000" dirty="0" smtClean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99CCFF"/>
                </a:solidFill>
                <a:latin typeface="Comic Sans MS" pitchFamily="66" charset="0"/>
              </a:rPr>
              <a:t>to </a:t>
            </a: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</a:rPr>
              <a:t>arrive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</a:rPr>
              <a:t>only </a:t>
            </a:r>
            <a:r>
              <a:rPr lang="en-US" sz="2000" b="1" dirty="0">
                <a:solidFill>
                  <a:srgbClr val="66FF33"/>
                </a:solidFill>
                <a:latin typeface="Comic Sans MS" pitchFamily="66" charset="0"/>
              </a:rPr>
              <a:t>half</a:t>
            </a:r>
            <a:r>
              <a:rPr lang="en-US" sz="2000" dirty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99CCFF"/>
                </a:solidFill>
                <a:latin typeface="Comic Sans MS" pitchFamily="66" charset="0"/>
              </a:rPr>
              <a:t>as fast as </a:t>
            </a:r>
            <a:r>
              <a:rPr lang="en-US" sz="2000" b="1" dirty="0">
                <a:solidFill>
                  <a:srgbClr val="66FF33"/>
                </a:solidFill>
                <a:latin typeface="Comic Sans MS" pitchFamily="66" charset="0"/>
              </a:rPr>
              <a:t>P</a:t>
            </a:r>
            <a:r>
              <a:rPr lang="en-US" sz="2000" dirty="0">
                <a:solidFill>
                  <a:srgbClr val="99CC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</a:rPr>
              <a:t>waves</a:t>
            </a:r>
            <a:endParaRPr lang="en-US" sz="2000" dirty="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00400" y="16689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11" name="Text Box 8"/>
          <p:cNvSpPr txBox="1">
            <a:spLocks noChangeAspect="1"/>
          </p:cNvSpPr>
          <p:nvPr/>
        </p:nvSpPr>
        <p:spPr>
          <a:xfrm>
            <a:off x="6579846" y="3581400"/>
            <a:ext cx="595631" cy="3866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en-US" sz="2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</a:rPr>
              <a:t>E</a:t>
            </a:r>
            <a:endParaRPr lang="en-US" sz="2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/>
            </a:endParaRPr>
          </a:p>
        </p:txBody>
      </p:sp>
      <p:sp>
        <p:nvSpPr>
          <p:cNvPr id="13" name="Text Box 8"/>
          <p:cNvSpPr txBox="1">
            <a:spLocks noChangeAspect="1"/>
          </p:cNvSpPr>
          <p:nvPr/>
        </p:nvSpPr>
        <p:spPr>
          <a:xfrm>
            <a:off x="6338569" y="4343400"/>
            <a:ext cx="595631" cy="3866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en-US" sz="2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</a:rPr>
              <a:t>F</a:t>
            </a:r>
            <a:endParaRPr lang="en-US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/>
            </a:endParaRPr>
          </a:p>
        </p:txBody>
      </p:sp>
      <p:sp>
        <p:nvSpPr>
          <p:cNvPr id="14" name="Text Box 8"/>
          <p:cNvSpPr txBox="1">
            <a:spLocks noChangeAspect="1"/>
          </p:cNvSpPr>
          <p:nvPr/>
        </p:nvSpPr>
        <p:spPr>
          <a:xfrm>
            <a:off x="2943225" y="4566310"/>
            <a:ext cx="2133600" cy="8438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en-US" sz="2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</a:rPr>
              <a:t>Body Waves:</a:t>
            </a:r>
          </a:p>
          <a:p>
            <a:pPr algn="ctr" fontAlgn="base"/>
            <a:r>
              <a:rPr lang="en-US" sz="2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</a:rPr>
              <a:t>( P &amp; S )</a:t>
            </a:r>
            <a:endParaRPr lang="en-US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39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789" y="3048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2 Types of Body Waves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Arc 6"/>
          <p:cNvSpPr>
            <a:spLocks noChangeAspect="1"/>
          </p:cNvSpPr>
          <p:nvPr/>
        </p:nvSpPr>
        <p:spPr>
          <a:xfrm rot="16200000">
            <a:off x="4870808" y="2444395"/>
            <a:ext cx="1523999" cy="2578811"/>
          </a:xfrm>
          <a:prstGeom prst="arc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8" name="Arc 7"/>
          <p:cNvSpPr>
            <a:spLocks noChangeAspect="1"/>
          </p:cNvSpPr>
          <p:nvPr/>
        </p:nvSpPr>
        <p:spPr>
          <a:xfrm rot="16200000" flipV="1">
            <a:off x="5071314" y="2167687"/>
            <a:ext cx="1100023" cy="2708250"/>
          </a:xfrm>
          <a:prstGeom prst="arc">
            <a:avLst>
              <a:gd name="adj1" fmla="val 16158031"/>
              <a:gd name="adj2" fmla="val 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9" name="Arc 8"/>
          <p:cNvSpPr>
            <a:spLocks noChangeAspect="1"/>
          </p:cNvSpPr>
          <p:nvPr/>
        </p:nvSpPr>
        <p:spPr>
          <a:xfrm rot="16200000">
            <a:off x="4525479" y="1799123"/>
            <a:ext cx="2156358" cy="3892113"/>
          </a:xfrm>
          <a:prstGeom prst="arc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10" name="Arc 9"/>
          <p:cNvSpPr>
            <a:spLocks noChangeAspect="1"/>
          </p:cNvSpPr>
          <p:nvPr/>
        </p:nvSpPr>
        <p:spPr>
          <a:xfrm rot="16200000" flipV="1">
            <a:off x="4309253" y="1253348"/>
            <a:ext cx="2112264" cy="4939569"/>
          </a:xfrm>
          <a:prstGeom prst="arc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33400" y="1192064"/>
            <a:ext cx="4182304" cy="152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6263" lvl="1" indent="-576263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  <a:tabLst>
                <a:tab pos="463550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P Waves –</a:t>
            </a:r>
          </a:p>
          <a:p>
            <a:pPr marL="576263" indent="-576263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</a:pPr>
            <a:r>
              <a:rPr lang="en-US" sz="2400" b="1" dirty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		</a:t>
            </a:r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Compressional 		 (or Longitudinal) Waves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00400" y="16689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181600" y="1214576"/>
            <a:ext cx="3100356" cy="152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88975" lvl="1" indent="-519113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AutoNum type="arabicParenR" startAt="2"/>
              <a:tabLst>
                <a:tab pos="576263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S Waves – </a:t>
            </a:r>
          </a:p>
          <a:p>
            <a:pPr marL="688975" indent="-519113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Shear </a:t>
            </a:r>
          </a:p>
          <a:p>
            <a:pPr marL="688975" indent="-519113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(Transverse)</a:t>
            </a:r>
          </a:p>
          <a:p>
            <a:pPr marL="688975" indent="-519113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Waves</a:t>
            </a:r>
            <a:endParaRPr lang="en-US" sz="2400" b="1" dirty="0">
              <a:solidFill>
                <a:srgbClr val="FFC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pwav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2971800"/>
            <a:ext cx="4114800" cy="3086100"/>
          </a:xfrm>
          <a:prstGeom prst="rect">
            <a:avLst/>
          </a:prstGeom>
        </p:spPr>
      </p:pic>
      <p:pic>
        <p:nvPicPr>
          <p:cNvPr id="6" name="swave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24400" y="29718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9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9"/>
          <a:stretch>
            <a:fillRect/>
          </a:stretch>
        </p:blipFill>
        <p:spPr bwMode="auto">
          <a:xfrm>
            <a:off x="2714625" y="1752600"/>
            <a:ext cx="6429375" cy="38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8"/>
          <p:cNvSpPr txBox="1">
            <a:spLocks noChangeAspect="1"/>
          </p:cNvSpPr>
          <p:nvPr/>
        </p:nvSpPr>
        <p:spPr>
          <a:xfrm>
            <a:off x="4496070" y="2209800"/>
            <a:ext cx="3123930" cy="8438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en-US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</a:rPr>
              <a:t>Surface Waves: ( L)</a:t>
            </a:r>
            <a:endParaRPr lang="en-US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789" y="3048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Surface Seismic Waves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Text Box 8"/>
          <p:cNvSpPr txBox="1">
            <a:spLocks noChangeAspect="1"/>
          </p:cNvSpPr>
          <p:nvPr/>
        </p:nvSpPr>
        <p:spPr>
          <a:xfrm>
            <a:off x="4037965" y="2971800"/>
            <a:ext cx="1191260" cy="77337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b="1" dirty="0">
                <a:solidFill>
                  <a:srgbClr val="002060"/>
                </a:solidFill>
                <a:ea typeface="Times New Roman"/>
              </a:rPr>
              <a:t>Surface Waves</a:t>
            </a:r>
            <a:endParaRPr lang="en-US" dirty="0">
              <a:solidFill>
                <a:srgbClr val="002060"/>
              </a:solidFill>
              <a:ea typeface="Times New Roman"/>
            </a:endParaRPr>
          </a:p>
        </p:txBody>
      </p:sp>
      <p:sp>
        <p:nvSpPr>
          <p:cNvPr id="8" name="Arc 7"/>
          <p:cNvSpPr>
            <a:spLocks noChangeAspect="1"/>
          </p:cNvSpPr>
          <p:nvPr/>
        </p:nvSpPr>
        <p:spPr>
          <a:xfrm rot="16200000" flipV="1">
            <a:off x="5411063" y="2167687"/>
            <a:ext cx="1100023" cy="2708250"/>
          </a:xfrm>
          <a:prstGeom prst="arc">
            <a:avLst>
              <a:gd name="adj1" fmla="val 16158031"/>
              <a:gd name="adj2" fmla="val 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9" name="Arc 8"/>
          <p:cNvSpPr>
            <a:spLocks noChangeAspect="1"/>
          </p:cNvSpPr>
          <p:nvPr/>
        </p:nvSpPr>
        <p:spPr>
          <a:xfrm rot="16200000">
            <a:off x="4754078" y="1799123"/>
            <a:ext cx="2156358" cy="3892113"/>
          </a:xfrm>
          <a:prstGeom prst="arc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6200" y="1290380"/>
            <a:ext cx="2725271" cy="460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</a:tabLst>
            </a:pPr>
            <a:r>
              <a:rPr lang="en-US" sz="2000" b="1" dirty="0">
                <a:solidFill>
                  <a:srgbClr val="66FF33"/>
                </a:solidFill>
                <a:latin typeface="Comic Sans MS" pitchFamily="66" charset="0"/>
                <a:cs typeface="Times New Roman" pitchFamily="18" charset="0"/>
              </a:rPr>
              <a:t>Seismic 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  <a:cs typeface="Times New Roman" pitchFamily="18" charset="0"/>
              </a:rPr>
              <a:t>Waves</a:t>
            </a:r>
            <a:r>
              <a:rPr lang="en-US" sz="2000" dirty="0">
                <a:solidFill>
                  <a:srgbClr val="66FF33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  <a:cs typeface="Times New Roman" pitchFamily="18" charset="0"/>
              </a:rPr>
              <a:t>are shock </a:t>
            </a:r>
            <a:r>
              <a:rPr lang="en-US" sz="2000" dirty="0">
                <a:solidFill>
                  <a:srgbClr val="99CCFF"/>
                </a:solidFill>
                <a:latin typeface="Comic Sans MS" pitchFamily="66" charset="0"/>
                <a:cs typeface="Times New Roman" pitchFamily="18" charset="0"/>
              </a:rPr>
              <a:t>waves </a:t>
            </a: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given off by earthquakes. </a:t>
            </a: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</a:tabLst>
            </a:pPr>
            <a:r>
              <a:rPr lang="en-US" sz="2000" b="1" dirty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There are 2 types:</a:t>
            </a:r>
            <a:endParaRPr lang="en-US" sz="2000" b="1" dirty="0">
              <a:solidFill>
                <a:srgbClr val="FFC000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</a:tabLst>
            </a:pPr>
            <a:r>
              <a:rPr lang="en-US" sz="2000" dirty="0" smtClean="0">
                <a:solidFill>
                  <a:srgbClr val="66FF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>
                <a:solidFill>
                  <a:srgbClr val="00FF00"/>
                </a:solidFill>
                <a:latin typeface="Comic Sans MS" pitchFamily="66" charset="0"/>
                <a:cs typeface="Times New Roman" pitchFamily="18" charset="0"/>
              </a:rPr>
              <a:t>Surface </a:t>
            </a:r>
            <a:r>
              <a:rPr lang="en-US" sz="2000" b="1" dirty="0" smtClean="0">
                <a:solidFill>
                  <a:srgbClr val="00FF00"/>
                </a:solidFill>
                <a:latin typeface="Comic Sans MS" pitchFamily="66" charset="0"/>
                <a:cs typeface="Times New Roman" pitchFamily="18" charset="0"/>
              </a:rPr>
              <a:t>Waves:</a:t>
            </a:r>
            <a:endParaRPr lang="en-US" sz="2000" dirty="0" smtClean="0">
              <a:solidFill>
                <a:srgbClr val="66FF33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  <a:tab pos="342900" algn="l"/>
              </a:tabLst>
            </a:pP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Originate from the 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epicenter </a:t>
            </a:r>
            <a:r>
              <a:rPr lang="en-US" sz="2000" b="1" dirty="0" smtClean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solidFill>
                  <a:srgbClr val="66FF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rgbClr val="99CCFF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  <a:tab pos="342900" algn="l"/>
              </a:tabLst>
            </a:pP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Travel </a:t>
            </a:r>
            <a:r>
              <a:rPr lang="en-US" sz="2000" b="1" dirty="0" smtClean="0">
                <a:solidFill>
                  <a:srgbClr val="66FF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slowly on</a:t>
            </a:r>
            <a:r>
              <a:rPr lang="en-US" sz="2000" dirty="0" smtClean="0">
                <a:solidFill>
                  <a:srgbClr val="66FF33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solidFill>
                  <a:srgbClr val="00FF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surface</a:t>
            </a: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  <a:tab pos="342900" algn="l"/>
              </a:tabLst>
            </a:pPr>
            <a:r>
              <a:rPr lang="en-US" sz="2000" dirty="0" smtClean="0">
                <a:solidFill>
                  <a:srgbClr val="99CCFF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Cause a lot of </a:t>
            </a:r>
            <a:r>
              <a:rPr lang="en-US" sz="2000" b="1" dirty="0" smtClean="0">
                <a:solidFill>
                  <a:srgbClr val="00FF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damage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400425" y="16689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14" name="Text Box 8"/>
          <p:cNvSpPr txBox="1">
            <a:spLocks noChangeAspect="1"/>
          </p:cNvSpPr>
          <p:nvPr/>
        </p:nvSpPr>
        <p:spPr>
          <a:xfrm>
            <a:off x="6795769" y="3429000"/>
            <a:ext cx="595631" cy="3866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en-US" sz="2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</a:rPr>
              <a:t>E</a:t>
            </a:r>
            <a:endParaRPr lang="en-US" sz="2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/>
            </a:endParaRPr>
          </a:p>
        </p:txBody>
      </p:sp>
      <p:sp>
        <p:nvSpPr>
          <p:cNvPr id="15" name="Text Box 8"/>
          <p:cNvSpPr txBox="1">
            <a:spLocks noChangeAspect="1"/>
          </p:cNvSpPr>
          <p:nvPr/>
        </p:nvSpPr>
        <p:spPr>
          <a:xfrm>
            <a:off x="6172200" y="4566310"/>
            <a:ext cx="595631" cy="3866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en-US" sz="2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</a:rPr>
              <a:t>F</a:t>
            </a:r>
            <a:endParaRPr lang="en-US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/>
            </a:endParaRPr>
          </a:p>
        </p:txBody>
      </p:sp>
      <p:sp>
        <p:nvSpPr>
          <p:cNvPr id="10" name="Arc 9"/>
          <p:cNvSpPr>
            <a:spLocks noChangeAspect="1"/>
          </p:cNvSpPr>
          <p:nvPr/>
        </p:nvSpPr>
        <p:spPr>
          <a:xfrm rot="16200000" flipV="1">
            <a:off x="4627483" y="1253348"/>
            <a:ext cx="2112264" cy="4939569"/>
          </a:xfrm>
          <a:prstGeom prst="arc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7" name="Arc 6"/>
          <p:cNvSpPr>
            <a:spLocks noChangeAspect="1"/>
          </p:cNvSpPr>
          <p:nvPr/>
        </p:nvSpPr>
        <p:spPr>
          <a:xfrm rot="16200000">
            <a:off x="5223233" y="2444395"/>
            <a:ext cx="1523999" cy="2578811"/>
          </a:xfrm>
          <a:prstGeom prst="arc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18" name="Text Box 8"/>
          <p:cNvSpPr txBox="1">
            <a:spLocks noChangeAspect="1"/>
          </p:cNvSpPr>
          <p:nvPr/>
        </p:nvSpPr>
        <p:spPr>
          <a:xfrm>
            <a:off x="6881614" y="4045217"/>
            <a:ext cx="2133600" cy="8438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en-US" sz="2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</a:rPr>
              <a:t>Body Waves:</a:t>
            </a:r>
          </a:p>
          <a:p>
            <a:pPr algn="ctr" fontAlgn="base"/>
            <a:r>
              <a:rPr lang="en-US" sz="2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</a:rPr>
              <a:t>( P &amp; S )</a:t>
            </a:r>
            <a:endParaRPr lang="en-US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249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789" y="3048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2 Types of Surface Waves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81000" y="1419761"/>
            <a:ext cx="3810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6263" lvl="1" indent="-576263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  <a:tabLst>
                <a:tab pos="463550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Love Waves –</a:t>
            </a:r>
          </a:p>
          <a:p>
            <a:pPr marL="576263" indent="-576263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</a:pPr>
            <a:r>
              <a:rPr lang="en-US" sz="2400" b="1" dirty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		</a:t>
            </a:r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Horizontal Shear Waves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00400" y="16689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72ACE0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953000" y="1419761"/>
            <a:ext cx="3505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88975" lvl="1" indent="-519113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AutoNum type="arabicParenR" startAt="2"/>
              <a:tabLst>
                <a:tab pos="576263" algn="l"/>
              </a:tabLst>
            </a:pPr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Rayleigh Waves – </a:t>
            </a:r>
          </a:p>
          <a:p>
            <a:pPr marL="688975" indent="-519113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Vertical Shear </a:t>
            </a:r>
            <a:r>
              <a:rPr lang="en-US" sz="2400" b="1" dirty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Waves </a:t>
            </a:r>
          </a:p>
        </p:txBody>
      </p:sp>
      <p:pic>
        <p:nvPicPr>
          <p:cNvPr id="3" name="loveWav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3048000"/>
            <a:ext cx="4114800" cy="3086100"/>
          </a:xfrm>
          <a:prstGeom prst="rect">
            <a:avLst/>
          </a:prstGeom>
        </p:spPr>
      </p:pic>
      <p:pic>
        <p:nvPicPr>
          <p:cNvPr id="11" name="rayleighWave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24400" y="30480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</a:rPr>
              <a:t>Locating Earthquakes</a:t>
            </a:r>
          </a:p>
        </p:txBody>
      </p:sp>
      <p:pic>
        <p:nvPicPr>
          <p:cNvPr id="9219" name="Picture 3" descr="D:\working copy\GRAPHIC0\SEISMOL\WhereQuak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262063"/>
            <a:ext cx="7194550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057400" y="5927725"/>
            <a:ext cx="6019800" cy="854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rgbClr val="0000FF"/>
                </a:solidFill>
                <a:latin typeface="Calibri" pitchFamily="34" charset="0"/>
              </a:rPr>
              <a:t>1.  Epicenter could be ANYWHERE on the blue circle!!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219200" y="5030530"/>
            <a:ext cx="1371600" cy="9130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P wave </a:t>
            </a:r>
          </a:p>
          <a:p>
            <a:pPr marL="0" lvl="1" algn="ctr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arrives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447800" y="4267200"/>
            <a:ext cx="0" cy="76333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590800" y="1906330"/>
            <a:ext cx="1371600" cy="91307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wave </a:t>
            </a:r>
          </a:p>
          <a:p>
            <a:pPr marL="0" lvl="1" algn="ctr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arrives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2819400"/>
            <a:ext cx="0" cy="838200"/>
          </a:xfrm>
          <a:prstGeom prst="straightConnector1">
            <a:avLst/>
          </a:prstGeom>
          <a:ln>
            <a:solidFill>
              <a:srgbClr val="0079A4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80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5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FFC000"/>
                </a:solidFill>
              </a:rPr>
              <a:t>Locating Earthquakes</a:t>
            </a:r>
            <a:endParaRPr lang="en-US" dirty="0" smtClean="0">
              <a:solidFill>
                <a:srgbClr val="FFC000"/>
              </a:solidFill>
            </a:endParaRPr>
          </a:p>
        </p:txBody>
      </p:sp>
      <p:pic>
        <p:nvPicPr>
          <p:cNvPr id="10243" name="Picture 4" descr="D:\working copy\GRAPHIC0\SEISMOL\WhereQuak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49363"/>
            <a:ext cx="7212013" cy="56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581400" y="5927725"/>
            <a:ext cx="4648200" cy="854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38138" indent="-338138" algn="l" eaLnBrk="1" hangingPunct="1">
              <a:buAutoNum type="arabicPeriod"/>
            </a:pPr>
            <a:r>
              <a:rPr lang="en-US" altLang="en-US" sz="2000" b="1" dirty="0" smtClean="0">
                <a:latin typeface="Calibri" pitchFamily="34" charset="0"/>
              </a:rPr>
              <a:t>Epicenter has to </a:t>
            </a:r>
          </a:p>
          <a:p>
            <a:pPr algn="l" eaLnBrk="1" hangingPunct="1">
              <a:tabLst>
                <a:tab pos="338138" algn="l"/>
              </a:tabLst>
            </a:pPr>
            <a:r>
              <a:rPr lang="en-US" altLang="en-US" sz="2000" b="1" dirty="0" smtClean="0">
                <a:latin typeface="Calibri" pitchFamily="34" charset="0"/>
              </a:rPr>
              <a:t>	be at one of the two </a:t>
            </a:r>
            <a:r>
              <a:rPr lang="en-US" altLang="en-US" sz="2000" b="1" dirty="0">
                <a:latin typeface="Calibri" pitchFamily="34" charset="0"/>
              </a:rPr>
              <a:t>intersections 	 of </a:t>
            </a:r>
            <a:r>
              <a:rPr lang="en-US" altLang="en-US" sz="2000" b="1" dirty="0" smtClean="0">
                <a:solidFill>
                  <a:srgbClr val="0000FF"/>
                </a:solidFill>
                <a:latin typeface="Calibri" pitchFamily="34" charset="0"/>
              </a:rPr>
              <a:t>blue</a:t>
            </a:r>
            <a:r>
              <a:rPr lang="en-US" altLang="en-US" sz="2000" b="1" dirty="0" smtClean="0">
                <a:latin typeface="Calibri" pitchFamily="34" charset="0"/>
              </a:rPr>
              <a:t> and </a:t>
            </a:r>
            <a:r>
              <a:rPr lang="en-US" altLang="en-US" sz="2000" b="1" dirty="0" smtClean="0">
                <a:solidFill>
                  <a:srgbClr val="00B050"/>
                </a:solidFill>
                <a:latin typeface="Calibri" pitchFamily="34" charset="0"/>
              </a:rPr>
              <a:t>green</a:t>
            </a:r>
            <a:r>
              <a:rPr lang="en-US" altLang="en-US" sz="2000" b="1" dirty="0" smtClean="0">
                <a:latin typeface="Calibri" pitchFamily="34" charset="0"/>
              </a:rPr>
              <a:t> circles.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43000" y="6086577"/>
            <a:ext cx="2514600" cy="477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P wave arrives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47800" y="5105400"/>
            <a:ext cx="0" cy="76333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05000" y="2743200"/>
            <a:ext cx="1371600" cy="91307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 wave </a:t>
            </a:r>
          </a:p>
          <a:p>
            <a:pPr marL="0" lvl="1" algn="ctr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arrives</a:t>
            </a: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>
            <a:off x="2590800" y="3656270"/>
            <a:ext cx="0" cy="907426"/>
          </a:xfrm>
          <a:prstGeom prst="straightConnector1">
            <a:avLst/>
          </a:prstGeom>
          <a:ln>
            <a:solidFill>
              <a:srgbClr val="0079A4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1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334000"/>
          </a:xfrm>
        </p:spPr>
        <p:txBody>
          <a:bodyPr>
            <a:normAutofit/>
          </a:bodyPr>
          <a:lstStyle/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mic Sans MS" pitchFamily="66" charset="0"/>
              </a:rPr>
              <a:t>1.	</a:t>
            </a:r>
            <a:r>
              <a:rPr lang="en-US" dirty="0">
                <a:solidFill>
                  <a:srgbClr val="FF0000"/>
                </a:solidFill>
                <a:latin typeface="Advert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Tension </a:t>
            </a:r>
            <a:r>
              <a:rPr lang="en-US" b="1" dirty="0" smtClean="0">
                <a:latin typeface="Comic Sans MS" pitchFamily="66" charset="0"/>
              </a:rPr>
              <a:t>– caused by tectonic forces 	</a:t>
            </a:r>
            <a:r>
              <a:rPr lang="en-US" b="1" u="sng" dirty="0" smtClean="0">
                <a:latin typeface="Comic Sans MS" pitchFamily="66" charset="0"/>
              </a:rPr>
              <a:t>pulling</a:t>
            </a:r>
            <a:r>
              <a:rPr lang="en-US" b="1" dirty="0" smtClean="0">
                <a:latin typeface="Comic Sans MS" pitchFamily="66" charset="0"/>
              </a:rPr>
              <a:t> the fault blocks apart 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   	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Examples: # 1, 5, 6, 7 and 9a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mic Sans MS" pitchFamily="66" charset="0"/>
              </a:rPr>
              <a:t>2.	</a:t>
            </a:r>
            <a:r>
              <a:rPr lang="en-US" dirty="0">
                <a:solidFill>
                  <a:srgbClr val="FF0000"/>
                </a:solidFill>
                <a:latin typeface="Advert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Compression </a:t>
            </a:r>
            <a:r>
              <a:rPr lang="en-US" b="1" dirty="0" smtClean="0">
                <a:latin typeface="Comic Sans MS" pitchFamily="66" charset="0"/>
              </a:rPr>
              <a:t>– caused by tectonic 	forces </a:t>
            </a:r>
            <a:r>
              <a:rPr lang="en-US" b="1" u="sng" dirty="0" smtClean="0">
                <a:latin typeface="Comic Sans MS" pitchFamily="66" charset="0"/>
              </a:rPr>
              <a:t>pushing</a:t>
            </a:r>
            <a:r>
              <a:rPr lang="en-US" b="1" dirty="0" smtClean="0">
                <a:latin typeface="Comic Sans MS" pitchFamily="66" charset="0"/>
              </a:rPr>
              <a:t> the fault blocks 	together  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Examples: # 2, 8 and 9b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AutoNum type="arabicPeriod" startAt="3"/>
            </a:pPr>
            <a:r>
              <a:rPr lang="en-US" b="1" dirty="0" smtClean="0">
                <a:latin typeface="Comic Sans MS" pitchFamily="66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Advert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Shear </a:t>
            </a:r>
            <a:r>
              <a:rPr lang="en-US" b="1" dirty="0" smtClean="0">
                <a:latin typeface="Comic Sans MS" pitchFamily="66" charset="0"/>
              </a:rPr>
              <a:t>– caused by tectonic forces 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mic Sans MS" pitchFamily="66" charset="0"/>
              </a:rPr>
              <a:t>	which cause the fault blocks to slide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b="1" dirty="0">
                <a:latin typeface="Comic Sans MS" pitchFamily="66" charset="0"/>
              </a:rPr>
              <a:t>	</a:t>
            </a:r>
            <a:r>
              <a:rPr lang="en-US" b="1" u="sng" dirty="0" smtClean="0">
                <a:latin typeface="Comic Sans MS" pitchFamily="66" charset="0"/>
              </a:rPr>
              <a:t>past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u="sng" dirty="0" smtClean="0">
                <a:latin typeface="Comic Sans MS" pitchFamily="66" charset="0"/>
              </a:rPr>
              <a:t>each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u="sng" dirty="0" smtClean="0">
                <a:latin typeface="Comic Sans MS" pitchFamily="66" charset="0"/>
              </a:rPr>
              <a:t>other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u="sng" dirty="0" smtClean="0">
                <a:latin typeface="Comic Sans MS" pitchFamily="66" charset="0"/>
              </a:rPr>
              <a:t>sideways</a:t>
            </a:r>
            <a:r>
              <a:rPr lang="en-US" b="1" dirty="0" smtClean="0">
                <a:latin typeface="Comic Sans MS" pitchFamily="66" charset="0"/>
              </a:rPr>
              <a:t> – 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b="1" dirty="0">
                <a:latin typeface="Comic Sans MS" pitchFamily="66" charset="0"/>
              </a:rPr>
              <a:t>	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Examples: # 3, 4, 9a &amp; 9b 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06413"/>
            <a:ext cx="8229600" cy="78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85B4"/>
                </a:solidFill>
                <a:latin typeface="Shadowed Serif" pitchFamily="2" charset="0"/>
              </a:rPr>
              <a:t>3 Types of Stress</a:t>
            </a:r>
            <a:endParaRPr lang="en-US" dirty="0">
              <a:solidFill>
                <a:srgbClr val="0085B4"/>
              </a:solidFill>
              <a:latin typeface="Shadowed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</a:rPr>
              <a:t>Locating Earthquakes by Triangulation</a:t>
            </a:r>
          </a:p>
        </p:txBody>
      </p:sp>
      <p:pic>
        <p:nvPicPr>
          <p:cNvPr id="11267" name="Picture 4" descr="D:\working copy\GRAPHIC0\SEISMOL\WhereQuake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990600"/>
            <a:ext cx="719455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505200" y="5943600"/>
            <a:ext cx="4832350" cy="701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38138" indent="-338138" algn="l" eaLnBrk="1" hangingPunct="1"/>
            <a:r>
              <a:rPr lang="en-US" altLang="en-US" sz="2000" b="1" dirty="0" smtClean="0">
                <a:latin typeface="Calibri" pitchFamily="34" charset="0"/>
              </a:rPr>
              <a:t>1.  	Epicenter can </a:t>
            </a:r>
            <a:r>
              <a:rPr lang="en-US" altLang="en-US" sz="2000" b="1" u="sng" dirty="0" smtClean="0">
                <a:latin typeface="Calibri" pitchFamily="34" charset="0"/>
              </a:rPr>
              <a:t>only</a:t>
            </a:r>
            <a:r>
              <a:rPr lang="en-US" altLang="en-US" sz="2000" b="1" dirty="0" smtClean="0">
                <a:latin typeface="Calibri" pitchFamily="34" charset="0"/>
              </a:rPr>
              <a:t> be at the point where  </a:t>
            </a:r>
            <a:r>
              <a:rPr lang="en-US" altLang="en-US" sz="2000" b="1" dirty="0" smtClean="0">
                <a:solidFill>
                  <a:srgbClr val="0000FF"/>
                </a:solidFill>
                <a:latin typeface="Calibri" pitchFamily="34" charset="0"/>
              </a:rPr>
              <a:t>all</a:t>
            </a:r>
            <a:r>
              <a:rPr lang="en-US" altLang="en-US" sz="2000" b="1" dirty="0" smtClean="0">
                <a:latin typeface="Calibri" pitchFamily="34" charset="0"/>
              </a:rPr>
              <a:t> </a:t>
            </a:r>
            <a:r>
              <a:rPr lang="en-US" altLang="en-US" sz="2000" b="1" dirty="0" smtClean="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altLang="en-US" sz="2000" b="1" dirty="0" smtClean="0">
                <a:latin typeface="Calibri" pitchFamily="34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</a:rPr>
              <a:t>circles</a:t>
            </a:r>
            <a:r>
              <a:rPr lang="en-US" altLang="en-US" sz="2000" b="1" dirty="0" smtClean="0">
                <a:latin typeface="Calibri" pitchFamily="34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latin typeface="Calibri" pitchFamily="34" charset="0"/>
              </a:rPr>
              <a:t>int</a:t>
            </a:r>
            <a:r>
              <a:rPr lang="en-US" altLang="en-US" sz="2000" b="1" dirty="0" smtClean="0">
                <a:solidFill>
                  <a:srgbClr val="00B050"/>
                </a:solidFill>
                <a:latin typeface="Calibri" pitchFamily="34" charset="0"/>
              </a:rPr>
              <a:t>ers</a:t>
            </a:r>
            <a:r>
              <a:rPr lang="en-US" altLang="en-US" sz="2000" b="1" dirty="0" smtClean="0">
                <a:solidFill>
                  <a:srgbClr val="FF0066"/>
                </a:solidFill>
                <a:latin typeface="Calibri" pitchFamily="34" charset="0"/>
              </a:rPr>
              <a:t>ect!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43000" y="6208944"/>
            <a:ext cx="2133600" cy="3850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 wave arrives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47800" y="5485070"/>
            <a:ext cx="0" cy="711211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600200" y="2951625"/>
            <a:ext cx="2667000" cy="47737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r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wave arrives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53933" y="3352800"/>
            <a:ext cx="0" cy="1676400"/>
          </a:xfrm>
          <a:prstGeom prst="straightConnector1">
            <a:avLst/>
          </a:prstGeom>
          <a:ln>
            <a:solidFill>
              <a:srgbClr val="0079A4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Donut 8"/>
          <p:cNvSpPr/>
          <p:nvPr/>
        </p:nvSpPr>
        <p:spPr>
          <a:xfrm>
            <a:off x="5486400" y="3886200"/>
            <a:ext cx="1097280" cy="1097280"/>
          </a:xfrm>
          <a:prstGeom prst="donut">
            <a:avLst/>
          </a:prstGeom>
          <a:gradFill flip="none" rotWithShape="1">
            <a:gsLst>
              <a:gs pos="5000">
                <a:srgbClr val="000082">
                  <a:alpha val="57000"/>
                  <a:lumMod val="99000"/>
                </a:srgbClr>
              </a:gs>
              <a:gs pos="30000">
                <a:srgbClr val="66008F">
                  <a:lumMod val="72000"/>
                  <a:lumOff val="28000"/>
                  <a:alpha val="51000"/>
                </a:srgbClr>
              </a:gs>
              <a:gs pos="64999">
                <a:srgbClr val="BA0066">
                  <a:lumMod val="66000"/>
                  <a:lumOff val="34000"/>
                  <a:alpha val="34000"/>
                </a:srgbClr>
              </a:gs>
              <a:gs pos="89999">
                <a:srgbClr val="FF0000">
                  <a:alpha val="53000"/>
                </a:srgbClr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6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5" grpId="0"/>
      <p:bldP spid="7" grpId="0" animBg="1"/>
      <p:bldP spid="9" grpId="0" animBg="1"/>
      <p:bldP spid="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</a:rPr>
              <a:t>Seismic Gaps – Strain Builds Up 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25755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 b="774"/>
          <a:stretch/>
        </p:blipFill>
        <p:spPr bwMode="auto">
          <a:xfrm>
            <a:off x="533400" y="931863"/>
            <a:ext cx="4572000" cy="260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4572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533400" y="6172200"/>
            <a:ext cx="8058150" cy="549275"/>
          </a:xfrm>
          <a:solidFill>
            <a:schemeClr val="bg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en-US" altLang="en-US" sz="2000" b="1" dirty="0" smtClean="0">
                <a:latin typeface="Calibri" pitchFamily="34" charset="0"/>
              </a:rPr>
              <a:t>7. Seismic Gaps are regions along an active faultline that are </a:t>
            </a:r>
            <a:r>
              <a:rPr lang="en-US" altLang="en-US" sz="2000" b="1" u="sng" dirty="0" smtClean="0">
                <a:latin typeface="Calibri" pitchFamily="34" charset="0"/>
              </a:rPr>
              <a:t>overdue</a:t>
            </a:r>
            <a:r>
              <a:rPr lang="en-US" altLang="en-US" sz="2000" b="1" dirty="0" smtClean="0">
                <a:latin typeface="Calibri" pitchFamily="34" charset="0"/>
              </a:rPr>
              <a:t> to have a quake.  (Short-term prediction is not possible yet.)</a:t>
            </a:r>
          </a:p>
        </p:txBody>
      </p:sp>
    </p:spTree>
    <p:extLst>
      <p:ext uri="{BB962C8B-B14F-4D97-AF65-F5344CB8AC3E}">
        <p14:creationId xmlns:p14="http://schemas.microsoft.com/office/powerpoint/2010/main" val="19081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5B4"/>
                </a:solidFill>
                <a:latin typeface="Shadowed Serif" pitchFamily="2" charset="0"/>
              </a:rPr>
              <a:t>3 Types of Stress</a:t>
            </a:r>
            <a:endParaRPr lang="en-US" dirty="0">
              <a:solidFill>
                <a:srgbClr val="0085B4"/>
              </a:solidFill>
              <a:latin typeface="Shadowed Seri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I.  Rock Deformation</a:t>
            </a:r>
          </a:p>
          <a:p>
            <a:pPr marL="0" indent="0">
              <a:buNone/>
            </a:pPr>
            <a:r>
              <a:rPr lang="en-US" b="1" dirty="0"/>
              <a:t>    A.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Stress </a:t>
            </a:r>
            <a:r>
              <a:rPr lang="en-US" b="1" dirty="0" smtClean="0"/>
              <a:t>is </a:t>
            </a:r>
            <a:r>
              <a:rPr lang="en-US" b="1" dirty="0"/>
              <a:t>the </a:t>
            </a:r>
            <a:r>
              <a:rPr lang="en-US" b="1" u="sng" dirty="0"/>
              <a:t>force</a:t>
            </a:r>
            <a:r>
              <a:rPr lang="en-US" b="1" dirty="0"/>
              <a:t> that tries to change the </a:t>
            </a:r>
            <a:r>
              <a:rPr lang="en-US" b="1" dirty="0" smtClean="0"/>
              <a:t>	shape </a:t>
            </a:r>
            <a:r>
              <a:rPr lang="en-US" b="1" dirty="0"/>
              <a:t>of a rock.  </a:t>
            </a:r>
          </a:p>
          <a:p>
            <a:pPr marL="801688" indent="-801688">
              <a:buNone/>
            </a:pPr>
            <a:r>
              <a:rPr lang="en-US" b="1" dirty="0"/>
              <a:t>	  There are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3 </a:t>
            </a:r>
            <a:r>
              <a:rPr lang="en-US" b="1" dirty="0" smtClean="0"/>
              <a:t>types </a:t>
            </a:r>
            <a:r>
              <a:rPr lang="en-US" b="1" dirty="0"/>
              <a:t>of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stress</a:t>
            </a:r>
            <a:r>
              <a:rPr lang="en-US" b="1" dirty="0" smtClean="0"/>
              <a:t>:</a:t>
            </a:r>
            <a:endParaRPr lang="en-US" b="1" dirty="0"/>
          </a:p>
          <a:p>
            <a:pPr marL="971550" indent="-971550">
              <a:buNone/>
              <a:tabLst>
                <a:tab pos="1603375" algn="l"/>
              </a:tabLst>
            </a:pPr>
            <a:r>
              <a:rPr lang="en-US" b="1" dirty="0"/>
              <a:t>	</a:t>
            </a:r>
            <a:r>
              <a:rPr lang="en-US" b="1" dirty="0" smtClean="0"/>
              <a:t>1</a:t>
            </a:r>
            <a:r>
              <a:rPr lang="en-US" b="1" dirty="0"/>
              <a:t>)	</a:t>
            </a:r>
            <a:r>
              <a:rPr lang="en-US" dirty="0">
                <a:solidFill>
                  <a:srgbClr val="FF0000"/>
                </a:solidFill>
                <a:latin typeface="Advert" pitchFamily="2" charset="0"/>
              </a:rPr>
              <a:t> Tension </a:t>
            </a:r>
            <a:r>
              <a:rPr lang="en-US" b="1" dirty="0" smtClean="0"/>
              <a:t>(</a:t>
            </a:r>
            <a:r>
              <a:rPr lang="en-US" b="1" dirty="0"/>
              <a:t>			</a:t>
            </a:r>
            <a:r>
              <a:rPr lang="en-US" b="1" dirty="0" smtClean="0"/>
              <a:t>) </a:t>
            </a:r>
            <a:r>
              <a:rPr lang="en-US" b="1" dirty="0"/>
              <a:t>- forces are </a:t>
            </a:r>
            <a:r>
              <a:rPr lang="en-US" b="1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pulling</a:t>
            </a:r>
            <a:r>
              <a:rPr lang="en-US" b="1" dirty="0" smtClean="0"/>
              <a:t> the </a:t>
            </a:r>
            <a:r>
              <a:rPr lang="en-US" b="1" dirty="0"/>
              <a:t>rock apart</a:t>
            </a:r>
          </a:p>
          <a:p>
            <a:pPr marL="971550" indent="-971550">
              <a:buNone/>
              <a:tabLst>
                <a:tab pos="1603375" algn="l"/>
              </a:tabLst>
            </a:pPr>
            <a:r>
              <a:rPr lang="en-US" b="1" dirty="0"/>
              <a:t>	</a:t>
            </a:r>
            <a:r>
              <a:rPr lang="en-US" b="1" dirty="0" smtClean="0"/>
              <a:t>2</a:t>
            </a:r>
            <a:r>
              <a:rPr lang="en-US" b="1" dirty="0"/>
              <a:t>)	</a:t>
            </a:r>
            <a:r>
              <a:rPr lang="en-US" dirty="0">
                <a:solidFill>
                  <a:srgbClr val="FF0000"/>
                </a:solidFill>
                <a:latin typeface="Advert" pitchFamily="2" charset="0"/>
              </a:rPr>
              <a:t> Compression </a:t>
            </a:r>
            <a:r>
              <a:rPr lang="en-US" b="1" dirty="0" smtClean="0"/>
              <a:t>(</a:t>
            </a:r>
            <a:r>
              <a:rPr lang="en-US" b="1" dirty="0"/>
              <a:t>		</a:t>
            </a:r>
            <a:r>
              <a:rPr lang="en-US" b="1" dirty="0" smtClean="0"/>
              <a:t>    	) </a:t>
            </a:r>
            <a:r>
              <a:rPr lang="en-US" b="1" dirty="0"/>
              <a:t>- forces </a:t>
            </a:r>
            <a:r>
              <a:rPr lang="en-US" b="1" dirty="0" smtClean="0"/>
              <a:t>	</a:t>
            </a:r>
            <a:r>
              <a:rPr lang="en-US" dirty="0">
                <a:solidFill>
                  <a:srgbClr val="FF0000"/>
                </a:solidFill>
                <a:latin typeface="Advert" pitchFamily="2" charset="0"/>
              </a:rPr>
              <a:t> </a:t>
            </a:r>
            <a:r>
              <a:rPr lang="en-US" b="1" dirty="0"/>
              <a:t>are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pushing </a:t>
            </a:r>
            <a:r>
              <a:rPr lang="en-US" b="1" dirty="0" smtClean="0"/>
              <a:t>(compressing</a:t>
            </a:r>
            <a:r>
              <a:rPr lang="en-US" b="1" dirty="0"/>
              <a:t>) the rock</a:t>
            </a:r>
          </a:p>
          <a:p>
            <a:pPr marL="971550" indent="-971550">
              <a:buNone/>
              <a:tabLst>
                <a:tab pos="1603375" algn="l"/>
              </a:tabLst>
            </a:pPr>
            <a:r>
              <a:rPr lang="en-US" b="1" dirty="0"/>
              <a:t>	</a:t>
            </a:r>
            <a:r>
              <a:rPr lang="en-US" b="1" dirty="0" smtClean="0"/>
              <a:t>3</a:t>
            </a:r>
            <a:r>
              <a:rPr lang="en-US" b="1" dirty="0"/>
              <a:t>)	</a:t>
            </a:r>
            <a:r>
              <a:rPr lang="en-US" dirty="0">
                <a:solidFill>
                  <a:srgbClr val="FF0000"/>
                </a:solidFill>
                <a:latin typeface="Advert" pitchFamily="2" charset="0"/>
              </a:rPr>
              <a:t> Shear </a:t>
            </a:r>
            <a:r>
              <a:rPr lang="en-US" b="1" dirty="0" smtClean="0"/>
              <a:t>(</a:t>
            </a:r>
            <a:r>
              <a:rPr lang="en-US" b="1" dirty="0"/>
              <a:t>		</a:t>
            </a:r>
            <a:r>
              <a:rPr lang="en-US" b="1" dirty="0" smtClean="0"/>
              <a:t>) forces </a:t>
            </a:r>
            <a:r>
              <a:rPr lang="en-US" b="1" dirty="0"/>
              <a:t>are </a:t>
            </a:r>
            <a:r>
              <a:rPr lang="en-US" b="1" dirty="0" smtClean="0"/>
              <a:t>trying </a:t>
            </a:r>
            <a:r>
              <a:rPr lang="en-US" b="1" dirty="0"/>
              <a:t>to </a:t>
            </a:r>
            <a:r>
              <a:rPr lang="en-US" b="1" dirty="0" smtClean="0"/>
              <a:t>	</a:t>
            </a:r>
            <a:r>
              <a:rPr lang="en-US" dirty="0">
                <a:solidFill>
                  <a:srgbClr val="FF0000"/>
                </a:solidFill>
                <a:latin typeface="Advert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slide </a:t>
            </a:r>
            <a:r>
              <a:rPr lang="en-US" b="1" dirty="0" smtClean="0"/>
              <a:t>or </a:t>
            </a:r>
            <a:r>
              <a:rPr lang="en-US" b="1" dirty="0"/>
              <a:t>snap off the </a:t>
            </a:r>
            <a:r>
              <a:rPr lang="en-US" b="1" dirty="0" smtClean="0"/>
              <a:t>rock</a:t>
            </a:r>
            <a:endParaRPr lang="en-US" b="1" dirty="0"/>
          </a:p>
        </p:txBody>
      </p:sp>
      <p:sp>
        <p:nvSpPr>
          <p:cNvPr id="4" name="Left Arrow 3"/>
          <p:cNvSpPr/>
          <p:nvPr/>
        </p:nvSpPr>
        <p:spPr>
          <a:xfrm>
            <a:off x="4114800" y="3505200"/>
            <a:ext cx="6858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096000" y="4495800"/>
            <a:ext cx="6858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0800000">
            <a:off x="4191000" y="5376333"/>
            <a:ext cx="6858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0800000">
            <a:off x="5143500" y="3505200"/>
            <a:ext cx="6858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0800000">
            <a:off x="5168899" y="4495800"/>
            <a:ext cx="6858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733800" y="5715000"/>
            <a:ext cx="6858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5B4"/>
                </a:solidFill>
                <a:latin typeface="Shadowed Serif" pitchFamily="2" charset="0"/>
              </a:rPr>
              <a:t>3 Types of </a:t>
            </a:r>
            <a:r>
              <a:rPr lang="en-US" dirty="0" smtClean="0">
                <a:solidFill>
                  <a:srgbClr val="0085B4"/>
                </a:solidFill>
                <a:latin typeface="Shadowed Serif" pitchFamily="2" charset="0"/>
              </a:rPr>
              <a:t>strain</a:t>
            </a:r>
            <a:endParaRPr lang="en-US" dirty="0">
              <a:solidFill>
                <a:srgbClr val="0085B4"/>
              </a:solidFill>
              <a:latin typeface="Shadowed Seri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 startAt="2"/>
              <a:tabLst>
                <a:tab pos="914400" algn="l"/>
              </a:tabLst>
            </a:pP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Strain </a:t>
            </a:r>
            <a:r>
              <a:rPr lang="en-US" b="1" dirty="0" smtClean="0"/>
              <a:t>is </a:t>
            </a:r>
            <a:r>
              <a:rPr lang="en-US" b="1" dirty="0"/>
              <a:t>the </a:t>
            </a:r>
            <a:r>
              <a:rPr lang="en-US" b="1" u="sng" dirty="0"/>
              <a:t>effect</a:t>
            </a:r>
            <a:r>
              <a:rPr lang="en-US" b="1" dirty="0"/>
              <a:t> that stress has on the rock.  </a:t>
            </a:r>
            <a:endParaRPr lang="en-US" b="1" dirty="0" smtClean="0"/>
          </a:p>
          <a:p>
            <a:pPr marL="519113" indent="-519113">
              <a:buNone/>
              <a:tabLst>
                <a:tab pos="1084263" algn="l"/>
              </a:tabLst>
            </a:pPr>
            <a:r>
              <a:rPr lang="en-US" b="1" dirty="0" smtClean="0"/>
              <a:t>	There </a:t>
            </a:r>
            <a:r>
              <a:rPr lang="en-US" b="1" dirty="0"/>
              <a:t>are </a:t>
            </a:r>
            <a:r>
              <a:rPr lang="en-US" dirty="0">
                <a:solidFill>
                  <a:srgbClr val="FF0000"/>
                </a:solidFill>
                <a:latin typeface="Advert" pitchFamily="2" charset="0"/>
              </a:rPr>
              <a:t>3 </a:t>
            </a:r>
            <a:r>
              <a:rPr lang="en-US" b="1" dirty="0"/>
              <a:t>types of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strain</a:t>
            </a:r>
            <a:r>
              <a:rPr lang="en-US" b="1" dirty="0" smtClean="0"/>
              <a:t>:</a:t>
            </a:r>
            <a:endParaRPr lang="en-US" b="1" dirty="0"/>
          </a:p>
          <a:p>
            <a:pPr marL="395288" indent="-395288">
              <a:buNone/>
              <a:tabLst>
                <a:tab pos="1084263" algn="l"/>
              </a:tabLst>
            </a:pPr>
            <a:r>
              <a:rPr lang="en-US" b="1" dirty="0"/>
              <a:t>	  1)	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Elastic </a:t>
            </a:r>
            <a:r>
              <a:rPr lang="en-US" b="1" dirty="0" smtClean="0"/>
              <a:t>Deformation </a:t>
            </a:r>
            <a:r>
              <a:rPr lang="en-US" b="1" dirty="0"/>
              <a:t>- when stress is </a:t>
            </a:r>
            <a:r>
              <a:rPr lang="en-US" b="1" dirty="0" smtClean="0"/>
              <a:t>	removed</a:t>
            </a:r>
            <a:r>
              <a:rPr lang="en-US" b="1" dirty="0"/>
              <a:t>, the strain goes </a:t>
            </a:r>
            <a:r>
              <a:rPr lang="en-US" b="1" dirty="0" smtClean="0"/>
              <a:t>	back 	to </a:t>
            </a:r>
            <a:r>
              <a:rPr lang="en-US" b="1" dirty="0"/>
              <a:t>zero </a:t>
            </a:r>
            <a:r>
              <a:rPr lang="en-US" b="1" dirty="0" smtClean="0"/>
              <a:t>	(</a:t>
            </a:r>
            <a:r>
              <a:rPr lang="en-US" b="1" dirty="0"/>
              <a:t>rock or object returns to its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original</a:t>
            </a:r>
            <a:r>
              <a:rPr lang="en-US" b="1" dirty="0" smtClean="0"/>
              <a:t>	 </a:t>
            </a:r>
            <a:r>
              <a:rPr lang="en-US" b="1" dirty="0"/>
              <a:t> </a:t>
            </a:r>
            <a:r>
              <a:rPr lang="en-US" b="1" dirty="0" smtClean="0"/>
              <a:t>shape</a:t>
            </a:r>
            <a:r>
              <a:rPr lang="en-US" b="1" dirty="0"/>
              <a:t>); </a:t>
            </a:r>
            <a:endParaRPr lang="en-US" b="1" dirty="0" smtClean="0"/>
          </a:p>
          <a:p>
            <a:pPr marL="395288" indent="-395288">
              <a:buNone/>
              <a:tabLst>
                <a:tab pos="1084263" algn="l"/>
              </a:tabLst>
            </a:pPr>
            <a:r>
              <a:rPr lang="en-US" b="1" dirty="0"/>
              <a:t>	</a:t>
            </a:r>
            <a:r>
              <a:rPr lang="en-US" b="1" dirty="0" smtClean="0"/>
              <a:t>	Ex</a:t>
            </a:r>
            <a:r>
              <a:rPr lang="en-US" b="1" dirty="0"/>
              <a:t>:  rubber band, ruler </a:t>
            </a:r>
          </a:p>
          <a:p>
            <a:pPr marL="395288" indent="-395288">
              <a:buNone/>
              <a:tabLst>
                <a:tab pos="1084263" algn="l"/>
              </a:tabLst>
            </a:pPr>
            <a:r>
              <a:rPr lang="en-US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028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5B4"/>
                </a:solidFill>
                <a:latin typeface="Shadowed Serif" pitchFamily="2" charset="0"/>
              </a:rPr>
              <a:t>3 Types of strain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 startAt="2"/>
              <a:tabLst>
                <a:tab pos="1027113" algn="l"/>
              </a:tabLst>
            </a:pP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Strain </a:t>
            </a:r>
            <a:r>
              <a:rPr lang="en-US" b="1" dirty="0" smtClean="0"/>
              <a:t>is </a:t>
            </a:r>
            <a:r>
              <a:rPr lang="en-US" b="1" dirty="0"/>
              <a:t>the </a:t>
            </a:r>
            <a:r>
              <a:rPr lang="en-US" b="1" u="sng" dirty="0"/>
              <a:t>effect</a:t>
            </a:r>
            <a:r>
              <a:rPr lang="en-US" b="1" dirty="0"/>
              <a:t> that stress has on the rock.  </a:t>
            </a:r>
            <a:endParaRPr lang="en-US" b="1" dirty="0" smtClean="0"/>
          </a:p>
          <a:p>
            <a:pPr marL="519113" indent="-519113">
              <a:buNone/>
              <a:tabLst>
                <a:tab pos="1027113" algn="l"/>
              </a:tabLst>
            </a:pPr>
            <a:r>
              <a:rPr lang="en-US" b="1" dirty="0" smtClean="0"/>
              <a:t>	There </a:t>
            </a:r>
            <a:r>
              <a:rPr lang="en-US" b="1" dirty="0"/>
              <a:t>are </a:t>
            </a:r>
            <a:r>
              <a:rPr lang="en-US" dirty="0">
                <a:solidFill>
                  <a:srgbClr val="FF0000"/>
                </a:solidFill>
                <a:latin typeface="Advert" pitchFamily="2" charset="0"/>
              </a:rPr>
              <a:t>3 </a:t>
            </a:r>
            <a:r>
              <a:rPr lang="en-US" b="1" dirty="0"/>
              <a:t>types of </a:t>
            </a:r>
            <a:r>
              <a:rPr lang="en-US" dirty="0">
                <a:solidFill>
                  <a:srgbClr val="FF0000"/>
                </a:solidFill>
                <a:latin typeface="Advert" pitchFamily="2" charset="0"/>
              </a:rPr>
              <a:t>strain </a:t>
            </a:r>
            <a:r>
              <a:rPr lang="en-US" b="1" dirty="0" smtClean="0"/>
              <a:t>:</a:t>
            </a:r>
            <a:endParaRPr lang="en-US" b="1" dirty="0"/>
          </a:p>
          <a:p>
            <a:pPr marL="395288" indent="-395288">
              <a:buNone/>
              <a:tabLst>
                <a:tab pos="1027113" algn="l"/>
              </a:tabLst>
            </a:pPr>
            <a:r>
              <a:rPr lang="en-US" b="1" dirty="0"/>
              <a:t>	</a:t>
            </a:r>
            <a:r>
              <a:rPr lang="en-US" b="1" dirty="0" smtClean="0"/>
              <a:t> 2</a:t>
            </a:r>
            <a:r>
              <a:rPr lang="en-US" b="1" dirty="0"/>
              <a:t>)	</a:t>
            </a:r>
            <a:r>
              <a:rPr lang="en-US" dirty="0">
                <a:solidFill>
                  <a:srgbClr val="FF0000"/>
                </a:solidFill>
                <a:latin typeface="Advert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Plastic </a:t>
            </a:r>
            <a:r>
              <a:rPr lang="en-US" b="1" dirty="0" smtClean="0"/>
              <a:t>Deformation </a:t>
            </a:r>
            <a:r>
              <a:rPr lang="en-US" b="1" dirty="0"/>
              <a:t>- when stress is 	</a:t>
            </a:r>
            <a:r>
              <a:rPr lang="en-US" b="1" dirty="0" smtClean="0"/>
              <a:t>removed</a:t>
            </a:r>
            <a:r>
              <a:rPr lang="en-US" b="1" dirty="0"/>
              <a:t>, </a:t>
            </a:r>
            <a:r>
              <a:rPr lang="en-US" b="1" dirty="0" smtClean="0"/>
              <a:t>	the </a:t>
            </a:r>
            <a:r>
              <a:rPr lang="en-US" b="1" dirty="0"/>
              <a:t>rock </a:t>
            </a:r>
            <a:r>
              <a:rPr lang="en-US" b="1" dirty="0" smtClean="0"/>
              <a:t>	</a:t>
            </a:r>
            <a:r>
              <a:rPr lang="en-US" b="1" u="sng" dirty="0" smtClean="0"/>
              <a:t>remains</a:t>
            </a:r>
            <a:r>
              <a:rPr lang="en-US" b="1" dirty="0" smtClean="0"/>
              <a:t> </a:t>
            </a:r>
            <a:r>
              <a:rPr lang="en-US" b="1" dirty="0"/>
              <a:t>deformed;  </a:t>
            </a:r>
            <a:endParaRPr lang="en-US" b="1" dirty="0" smtClean="0"/>
          </a:p>
          <a:p>
            <a:pPr marL="395288" indent="-395288">
              <a:buNone/>
              <a:tabLst>
                <a:tab pos="1027113" algn="l"/>
              </a:tabLst>
            </a:pPr>
            <a:r>
              <a:rPr lang="en-US" b="1" dirty="0"/>
              <a:t>	</a:t>
            </a:r>
            <a:r>
              <a:rPr lang="en-US" b="1" dirty="0" smtClean="0"/>
              <a:t>	Ex</a:t>
            </a:r>
            <a:r>
              <a:rPr lang="en-US" b="1" dirty="0"/>
              <a:t>:  Silly Putty.   </a:t>
            </a:r>
            <a:endParaRPr lang="en-US" b="1" dirty="0" smtClean="0"/>
          </a:p>
          <a:p>
            <a:pPr marL="395288" indent="-395288">
              <a:buNone/>
              <a:tabLst>
                <a:tab pos="1027113" algn="l"/>
              </a:tabLst>
            </a:pPr>
            <a:r>
              <a:rPr lang="en-US" b="1" dirty="0"/>
              <a:t>	</a:t>
            </a:r>
            <a:r>
              <a:rPr lang="en-US" b="1" dirty="0" smtClean="0"/>
              <a:t>	Rocks </a:t>
            </a:r>
            <a:r>
              <a:rPr lang="en-US" b="1" dirty="0"/>
              <a:t>deep in the </a:t>
            </a:r>
            <a:r>
              <a:rPr lang="en-US" b="1" dirty="0" smtClean="0"/>
              <a:t>crust are </a:t>
            </a:r>
            <a:r>
              <a:rPr lang="en-US" b="1" dirty="0"/>
              <a:t>subject to the </a:t>
            </a:r>
            <a:r>
              <a:rPr lang="en-US" b="1" dirty="0" smtClean="0"/>
              <a:t>	high confining </a:t>
            </a:r>
            <a:r>
              <a:rPr lang="en-US" b="1" u="sng" dirty="0"/>
              <a:t>pressures</a:t>
            </a:r>
            <a:r>
              <a:rPr lang="en-US" b="1" dirty="0"/>
              <a:t> required for plastic </a:t>
            </a:r>
            <a:r>
              <a:rPr lang="en-US" b="1" dirty="0" smtClean="0"/>
              <a:t>	deformation</a:t>
            </a:r>
            <a:r>
              <a:rPr lang="en-US" b="1" dirty="0"/>
              <a:t>. </a:t>
            </a:r>
          </a:p>
          <a:p>
            <a:pPr marL="395288" indent="-395288">
              <a:buNone/>
              <a:tabLst>
                <a:tab pos="914400" algn="l"/>
              </a:tabLs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09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5B4"/>
                </a:solidFill>
                <a:latin typeface="Shadowed Serif" pitchFamily="2" charset="0"/>
              </a:rPr>
              <a:t>3 Types of strain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/>
          </a:bodyPr>
          <a:lstStyle/>
          <a:p>
            <a:pPr marL="519113" indent="-519113">
              <a:buAutoNum type="alphaUcPeriod" startAt="2"/>
              <a:tabLst>
                <a:tab pos="801688" algn="l"/>
              </a:tabLst>
            </a:pP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Strain </a:t>
            </a:r>
            <a:r>
              <a:rPr lang="en-US" b="1" dirty="0" smtClean="0"/>
              <a:t>is </a:t>
            </a:r>
            <a:r>
              <a:rPr lang="en-US" b="1" dirty="0"/>
              <a:t>the </a:t>
            </a:r>
            <a:r>
              <a:rPr lang="en-US" b="1" u="sng" dirty="0"/>
              <a:t>effect</a:t>
            </a:r>
            <a:r>
              <a:rPr lang="en-US" b="1" dirty="0"/>
              <a:t> that stress has on the rock.  </a:t>
            </a:r>
            <a:endParaRPr lang="en-US" b="1" dirty="0" smtClean="0"/>
          </a:p>
          <a:p>
            <a:pPr marL="519113" indent="-519113">
              <a:buNone/>
              <a:tabLst>
                <a:tab pos="801688" algn="l"/>
              </a:tabLst>
            </a:pPr>
            <a:r>
              <a:rPr lang="en-US" b="1" dirty="0" smtClean="0"/>
              <a:t>	There </a:t>
            </a:r>
            <a:r>
              <a:rPr lang="en-US" b="1" dirty="0"/>
              <a:t>are </a:t>
            </a:r>
            <a:r>
              <a:rPr lang="en-US" dirty="0">
                <a:solidFill>
                  <a:srgbClr val="FF0000"/>
                </a:solidFill>
                <a:latin typeface="Advert" pitchFamily="2" charset="0"/>
              </a:rPr>
              <a:t>3 </a:t>
            </a:r>
            <a:r>
              <a:rPr lang="en-US" b="1" dirty="0"/>
              <a:t>types of </a:t>
            </a:r>
            <a:r>
              <a:rPr lang="en-US" dirty="0">
                <a:solidFill>
                  <a:srgbClr val="FF0000"/>
                </a:solidFill>
                <a:latin typeface="Advert" pitchFamily="2" charset="0"/>
              </a:rPr>
              <a:t>strain </a:t>
            </a:r>
            <a:r>
              <a:rPr lang="en-US" b="1" dirty="0" smtClean="0"/>
              <a:t>:</a:t>
            </a:r>
            <a:endParaRPr lang="en-US" b="1" dirty="0"/>
          </a:p>
          <a:p>
            <a:pPr marL="519113" indent="-519113">
              <a:buNone/>
              <a:tabLst>
                <a:tab pos="801688" algn="l"/>
              </a:tabLst>
            </a:pPr>
            <a:r>
              <a:rPr lang="en-US" b="1" dirty="0" smtClean="0"/>
              <a:t>3</a:t>
            </a:r>
            <a:r>
              <a:rPr lang="en-US" b="1" dirty="0"/>
              <a:t>)  	</a:t>
            </a:r>
            <a:r>
              <a:rPr lang="en-US" dirty="0">
                <a:solidFill>
                  <a:srgbClr val="FF0000"/>
                </a:solidFill>
                <a:latin typeface="Advert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Brittle </a:t>
            </a:r>
            <a:r>
              <a:rPr lang="en-US" b="1" dirty="0" smtClean="0"/>
              <a:t>Deformation </a:t>
            </a:r>
            <a:r>
              <a:rPr lang="en-US" b="1" dirty="0"/>
              <a:t>- stresses are so great that the rock </a:t>
            </a:r>
            <a:r>
              <a:rPr lang="en-US" b="1" u="sng" dirty="0"/>
              <a:t>breaks</a:t>
            </a:r>
            <a:r>
              <a:rPr lang="en-US" b="1" dirty="0"/>
              <a:t> or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ruptures</a:t>
            </a:r>
            <a:r>
              <a:rPr lang="en-US" b="1" dirty="0" smtClean="0"/>
              <a:t>.  </a:t>
            </a:r>
            <a:endParaRPr lang="en-US" b="1" dirty="0"/>
          </a:p>
          <a:p>
            <a:pPr marL="519113" indent="-519113">
              <a:buNone/>
              <a:tabLst>
                <a:tab pos="801688" algn="l"/>
              </a:tabLst>
            </a:pPr>
            <a:r>
              <a:rPr lang="en-US" b="1" dirty="0"/>
              <a:t>	</a:t>
            </a:r>
            <a:r>
              <a:rPr lang="en-US" b="1" dirty="0" smtClean="0"/>
              <a:t>Example</a:t>
            </a:r>
            <a:r>
              <a:rPr lang="en-US" b="1" dirty="0"/>
              <a:t>:  Pencil, twig, window </a:t>
            </a:r>
            <a:r>
              <a:rPr lang="en-US" b="1" dirty="0" smtClean="0"/>
              <a:t>glass</a:t>
            </a:r>
            <a:r>
              <a:rPr lang="en-US" b="1" dirty="0"/>
              <a:t> </a:t>
            </a:r>
            <a:endParaRPr lang="en-US" b="1" dirty="0" smtClean="0"/>
          </a:p>
          <a:p>
            <a:pPr marL="519113" indent="-519113">
              <a:buNone/>
              <a:tabLst>
                <a:tab pos="801688" algn="l"/>
              </a:tabLst>
            </a:pPr>
            <a:r>
              <a:rPr lang="en-US" b="1" dirty="0" smtClean="0"/>
              <a:t>C</a:t>
            </a:r>
            <a:r>
              <a:rPr lang="en-US" b="1" dirty="0"/>
              <a:t>.	Rocks that undergo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plastic </a:t>
            </a:r>
            <a:r>
              <a:rPr lang="en-US" b="1" dirty="0" smtClean="0"/>
              <a:t>deformation </a:t>
            </a:r>
            <a:r>
              <a:rPr lang="en-US" b="1" dirty="0"/>
              <a:t>deep in the crust become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folded</a:t>
            </a:r>
            <a:r>
              <a:rPr lang="en-US" b="1" dirty="0" smtClean="0"/>
              <a:t>. </a:t>
            </a:r>
            <a:endParaRPr lang="en-US" b="1" dirty="0"/>
          </a:p>
          <a:p>
            <a:pPr marL="519113" indent="-519113">
              <a:buNone/>
              <a:tabLst>
                <a:tab pos="801688" algn="l"/>
              </a:tabLst>
            </a:pPr>
            <a:r>
              <a:rPr lang="en-US" b="1" dirty="0"/>
              <a:t>	</a:t>
            </a:r>
            <a:r>
              <a:rPr lang="en-US" b="1" dirty="0" smtClean="0"/>
              <a:t>Rocks </a:t>
            </a:r>
            <a:r>
              <a:rPr lang="en-US" b="1" dirty="0"/>
              <a:t>that undergo rupture and move form </a:t>
            </a:r>
            <a:r>
              <a:rPr lang="en-US" dirty="0" smtClean="0">
                <a:solidFill>
                  <a:srgbClr val="FF0000"/>
                </a:solidFill>
                <a:latin typeface="Advert" pitchFamily="2" charset="0"/>
              </a:rPr>
              <a:t>faults</a:t>
            </a:r>
            <a:r>
              <a:rPr lang="en-US" b="1" dirty="0"/>
              <a:t>:</a:t>
            </a:r>
            <a:r>
              <a:rPr lang="en-US" b="1" dirty="0" smtClean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20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 rot="5400000">
            <a:off x="-1900237" y="2967037"/>
            <a:ext cx="5524500" cy="9620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5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Elephant" pitchFamily="18" charset="0"/>
                <a:cs typeface="Arial" pitchFamily="34" charset="0"/>
              </a:rPr>
              <a:t>Vertical Faults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39540"/>
            <a:ext cx="5486400" cy="2537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71688"/>
            <a:ext cx="5486400" cy="2477453"/>
          </a:xfrm>
          <a:prstGeom prst="rect">
            <a:avLst/>
          </a:prstGeom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219200" y="3276600"/>
            <a:ext cx="2971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ooper Black" pitchFamily="18" charset="0"/>
              </a:rPr>
              <a:t>Reverse </a:t>
            </a:r>
            <a:r>
              <a:rPr lang="en-US" sz="2800" dirty="0" smtClean="0">
                <a:latin typeface="Cooper Black" pitchFamily="18" charset="0"/>
              </a:rPr>
              <a:t>Fault –     due to Compression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086600" y="491042"/>
            <a:ext cx="2057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ooper Black" pitchFamily="18" charset="0"/>
              </a:rPr>
              <a:t>Normal </a:t>
            </a:r>
            <a:r>
              <a:rPr lang="en-US" sz="2800" dirty="0" smtClean="0">
                <a:latin typeface="Cooper Black" pitchFamily="18" charset="0"/>
              </a:rPr>
              <a:t>Fault – due to Tension and Gravity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623649"/>
            <a:ext cx="533400" cy="51935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1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4689" y="3976449"/>
            <a:ext cx="533400" cy="51935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2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reverse faul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20440"/>
            <a:ext cx="4246062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60862" cy="112474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5B4"/>
                </a:solidFill>
                <a:effectLst/>
                <a:latin typeface="Shadowed Serif" pitchFamily="2" charset="0"/>
              </a:rPr>
              <a:t>Vertical </a:t>
            </a:r>
            <a:r>
              <a:rPr lang="en-US" dirty="0">
                <a:solidFill>
                  <a:srgbClr val="0085B4"/>
                </a:solidFill>
                <a:effectLst/>
                <a:latin typeface="Shadowed Serif" pitchFamily="2" charset="0"/>
              </a:rPr>
              <a:t>Faulting </a:t>
            </a:r>
            <a:r>
              <a:rPr lang="en-US" dirty="0">
                <a:solidFill>
                  <a:srgbClr val="0085B4"/>
                </a:solidFill>
                <a:effectLst/>
                <a:latin typeface="Advert" pitchFamily="2" charset="0"/>
              </a:rPr>
              <a:t>-</a:t>
            </a:r>
            <a:r>
              <a:rPr lang="en-US" dirty="0">
                <a:solidFill>
                  <a:srgbClr val="0085B4"/>
                </a:solidFill>
                <a:effectLst/>
                <a:latin typeface="Shadowed Serif" pitchFamily="2" charset="0"/>
              </a:rPr>
              <a:t> more damaging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685800" y="11430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Normal Fault</a:t>
            </a: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5257800" y="2727960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/>
              <a:t>Reverse Fault</a:t>
            </a:r>
          </a:p>
        </p:txBody>
      </p:sp>
      <p:pic>
        <p:nvPicPr>
          <p:cNvPr id="153612" name="Picture 12" descr="normal fault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794"/>
            <a:ext cx="4241582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5200" y="3550027"/>
            <a:ext cx="533400" cy="51935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1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8700" y="3721030"/>
            <a:ext cx="533400" cy="51935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2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659</Words>
  <Application>Microsoft Office PowerPoint</Application>
  <PresentationFormat>On-screen Show (4:3)</PresentationFormat>
  <Paragraphs>180</Paragraphs>
  <Slides>32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Adventure</vt:lpstr>
      <vt:lpstr>Advert</vt:lpstr>
      <vt:lpstr>Arial</vt:lpstr>
      <vt:lpstr>Britannic Bold</vt:lpstr>
      <vt:lpstr>Calibri</vt:lpstr>
      <vt:lpstr>Comic Sans MS</vt:lpstr>
      <vt:lpstr>Cooper Black</vt:lpstr>
      <vt:lpstr>Elephant</vt:lpstr>
      <vt:lpstr>Shadowed Serif</vt:lpstr>
      <vt:lpstr>Times New Roman</vt:lpstr>
      <vt:lpstr>TremorITC TT</vt:lpstr>
      <vt:lpstr>Office Theme</vt:lpstr>
      <vt:lpstr>Default Design</vt:lpstr>
      <vt:lpstr>Types of Faults</vt:lpstr>
      <vt:lpstr>PowerPoint Presentation</vt:lpstr>
      <vt:lpstr>PowerPoint Presentation</vt:lpstr>
      <vt:lpstr>3 Types of Stress</vt:lpstr>
      <vt:lpstr>3 Types of strain</vt:lpstr>
      <vt:lpstr>3 Types of strain</vt:lpstr>
      <vt:lpstr>3 Types of strain</vt:lpstr>
      <vt:lpstr>PowerPoint Presentation</vt:lpstr>
      <vt:lpstr>Vertical Faulting - more damaging</vt:lpstr>
      <vt:lpstr>PowerPoint Presentation</vt:lpstr>
      <vt:lpstr>PowerPoint Presentation</vt:lpstr>
      <vt:lpstr>Lateral Faults</vt:lpstr>
      <vt:lpstr>PowerPoint Presentation</vt:lpstr>
      <vt:lpstr>PowerPoint Presentation</vt:lpstr>
      <vt:lpstr>Horst and graben</vt:lpstr>
      <vt:lpstr>PowerPoint Presentation</vt:lpstr>
      <vt:lpstr>PowerPoint Presentation</vt:lpstr>
      <vt:lpstr>PowerPoint Presentation</vt:lpstr>
      <vt:lpstr>PowerPoint Presentation</vt:lpstr>
      <vt:lpstr>Faulting</vt:lpstr>
      <vt:lpstr>vertical fault damage</vt:lpstr>
      <vt:lpstr>Lateral fault damage</vt:lpstr>
      <vt:lpstr>Body Seismic Waves</vt:lpstr>
      <vt:lpstr>2 Types of Body Waves</vt:lpstr>
      <vt:lpstr>2 Types of Body Waves</vt:lpstr>
      <vt:lpstr>Surface Seismic Waves</vt:lpstr>
      <vt:lpstr>2 Types of Surface Waves</vt:lpstr>
      <vt:lpstr>Locating Earthquakes</vt:lpstr>
      <vt:lpstr>Locating Earthquakes</vt:lpstr>
      <vt:lpstr>Locating Earthquakes by Triangulation</vt:lpstr>
      <vt:lpstr>Seismic Gaps – Strain Builds Up </vt:lpstr>
      <vt:lpstr>PowerPoint Presentation</vt:lpstr>
    </vt:vector>
  </TitlesOfParts>
  <Company>AISD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Faults</dc:title>
  <dc:creator>AISD Employee</dc:creator>
  <cp:lastModifiedBy>Vikki Chilton</cp:lastModifiedBy>
  <cp:revision>50</cp:revision>
  <cp:lastPrinted>2013-05-16T22:19:12Z</cp:lastPrinted>
  <dcterms:created xsi:type="dcterms:W3CDTF">2012-05-11T17:28:04Z</dcterms:created>
  <dcterms:modified xsi:type="dcterms:W3CDTF">2015-05-26T23:03:51Z</dcterms:modified>
</cp:coreProperties>
</file>